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82" r:id="rId9"/>
    <p:sldId id="283" r:id="rId10"/>
    <p:sldId id="263" r:id="rId11"/>
    <p:sldId id="264" r:id="rId12"/>
    <p:sldId id="265" r:id="rId13"/>
    <p:sldId id="266" r:id="rId14"/>
    <p:sldId id="267" r:id="rId15"/>
    <p:sldId id="268" r:id="rId16"/>
    <p:sldId id="271" r:id="rId17"/>
    <p:sldId id="269" r:id="rId18"/>
    <p:sldId id="270" r:id="rId19"/>
    <p:sldId id="272" r:id="rId20"/>
    <p:sldId id="280" r:id="rId21"/>
    <p:sldId id="273" r:id="rId22"/>
    <p:sldId id="274" r:id="rId23"/>
    <p:sldId id="275" r:id="rId24"/>
    <p:sldId id="276" r:id="rId25"/>
    <p:sldId id="277" r:id="rId26"/>
    <p:sldId id="278" r:id="rId27"/>
    <p:sldId id="279" r:id="rId28"/>
    <p:sldId id="28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B09776-2382-436B-AF49-E319F1C91806}" v="6" dt="2021-03-17T17:52:35.7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4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3/26/2021</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1536805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3/26/2021</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6541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3/26/2021</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05011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3/26/2021</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565087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3/26/2021</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31594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3/26/2021</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954992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3/26/2021</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51420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3/26/2021</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1656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3/26/2021</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925060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3/26/2021</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52699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3/26/2021</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633165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3/26/2021</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338577476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usccb.org/saint-joseph"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0103171-0BA0-4AF0-AF05-04AFA1A4A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E53E4638-6792-442D-9334-2FBBC0A9DE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76" y="10"/>
            <a:ext cx="4760968" cy="685798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128B901-D4EA-4C4D-A150-23D2A6DEC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9459" y="1"/>
            <a:ext cx="7482541"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A760B08A-B322-4C79-AB6D-7E4246352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685800"/>
            <a:ext cx="6099101" cy="5486400"/>
          </a:xfrm>
          <a:prstGeom prst="rect">
            <a:avLst/>
          </a:prstGeom>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243785-AFD9-44C7-9C49-0DC343519C3F}"/>
              </a:ext>
            </a:extLst>
          </p:cNvPr>
          <p:cNvSpPr>
            <a:spLocks noGrp="1"/>
          </p:cNvSpPr>
          <p:nvPr>
            <p:ph type="ctrTitle"/>
          </p:nvPr>
        </p:nvSpPr>
        <p:spPr>
          <a:xfrm>
            <a:off x="6096000" y="1371599"/>
            <a:ext cx="4762500" cy="2360429"/>
          </a:xfrm>
        </p:spPr>
        <p:txBody>
          <a:bodyPr>
            <a:normAutofit/>
          </a:bodyPr>
          <a:lstStyle/>
          <a:p>
            <a:r>
              <a:rPr lang="en-US" b="1"/>
              <a:t>St. Joseph</a:t>
            </a:r>
          </a:p>
        </p:txBody>
      </p:sp>
      <p:sp>
        <p:nvSpPr>
          <p:cNvPr id="3" name="Subtitle 2">
            <a:extLst>
              <a:ext uri="{FF2B5EF4-FFF2-40B4-BE49-F238E27FC236}">
                <a16:creationId xmlns:a16="http://schemas.microsoft.com/office/drawing/2014/main" id="{43CB93A5-442E-475B-AAAF-C2FFB427671C}"/>
              </a:ext>
            </a:extLst>
          </p:cNvPr>
          <p:cNvSpPr>
            <a:spLocks noGrp="1"/>
          </p:cNvSpPr>
          <p:nvPr>
            <p:ph type="subTitle" idx="1"/>
          </p:nvPr>
        </p:nvSpPr>
        <p:spPr>
          <a:xfrm>
            <a:off x="6096000" y="4114800"/>
            <a:ext cx="4762500" cy="1371601"/>
          </a:xfrm>
        </p:spPr>
        <p:txBody>
          <a:bodyPr>
            <a:normAutofit/>
          </a:bodyPr>
          <a:lstStyle/>
          <a:p>
            <a:r>
              <a:rPr lang="en-US"/>
              <a:t>Men’s Lenten Retreat</a:t>
            </a:r>
          </a:p>
          <a:p>
            <a:r>
              <a:rPr lang="en-US"/>
              <a:t>St. Regis Parish</a:t>
            </a:r>
          </a:p>
        </p:txBody>
      </p:sp>
    </p:spTree>
    <p:extLst>
      <p:ext uri="{BB962C8B-B14F-4D97-AF65-F5344CB8AC3E}">
        <p14:creationId xmlns:p14="http://schemas.microsoft.com/office/powerpoint/2010/main" val="157044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64B415-F99C-4711-A2CE-2F0491B5E2C3}"/>
              </a:ext>
            </a:extLst>
          </p:cNvPr>
          <p:cNvSpPr>
            <a:spLocks noGrp="1"/>
          </p:cNvSpPr>
          <p:nvPr>
            <p:ph type="title"/>
          </p:nvPr>
        </p:nvSpPr>
        <p:spPr>
          <a:xfrm>
            <a:off x="1371599" y="1010097"/>
            <a:ext cx="9486901" cy="1010088"/>
          </a:xfrm>
        </p:spPr>
        <p:txBody>
          <a:bodyPr vert="horz" lIns="91440" tIns="45720" rIns="91440" bIns="45720" rtlCol="0" anchor="b">
            <a:normAutofit/>
          </a:bodyPr>
          <a:lstStyle/>
          <a:p>
            <a:r>
              <a:rPr lang="en-US" sz="3200" b="1" dirty="0"/>
              <a:t>The Litany of St. Joseph</a:t>
            </a:r>
          </a:p>
        </p:txBody>
      </p:sp>
      <p:sp>
        <p:nvSpPr>
          <p:cNvPr id="3" name="Content Placeholder 2">
            <a:extLst>
              <a:ext uri="{FF2B5EF4-FFF2-40B4-BE49-F238E27FC236}">
                <a16:creationId xmlns:a16="http://schemas.microsoft.com/office/drawing/2014/main" id="{53B912B7-E496-4E0C-A322-52E18ED1F0E1}"/>
              </a:ext>
            </a:extLst>
          </p:cNvPr>
          <p:cNvSpPr>
            <a:spLocks noGrp="1"/>
          </p:cNvSpPr>
          <p:nvPr>
            <p:ph sz="half" idx="1"/>
          </p:nvPr>
        </p:nvSpPr>
        <p:spPr>
          <a:xfrm>
            <a:off x="1371600" y="2206257"/>
            <a:ext cx="9486901" cy="3540642"/>
          </a:xfrm>
        </p:spPr>
        <p:txBody>
          <a:bodyPr vert="horz" lIns="91440" tIns="45720" rIns="91440" bIns="45720" rtlCol="0">
            <a:normAutofit/>
          </a:bodyPr>
          <a:lstStyle/>
          <a:p>
            <a:r>
              <a:rPr lang="en-US" dirty="0"/>
              <a:t>Lord, have mercy .[Lord, have mercy.]</a:t>
            </a:r>
          </a:p>
          <a:p>
            <a:r>
              <a:rPr lang="en-US" dirty="0"/>
              <a:t>Christ,  have mercy. [Christ, have mercy.]</a:t>
            </a:r>
          </a:p>
          <a:p>
            <a:r>
              <a:rPr lang="en-US" dirty="0"/>
              <a:t>Lord, have mercy. [Lord, have mercy.]</a:t>
            </a:r>
          </a:p>
          <a:p>
            <a:r>
              <a:rPr lang="en-US" dirty="0"/>
              <a:t>Christ, hear us. [Christ, graciously hear us.]</a:t>
            </a:r>
          </a:p>
          <a:p>
            <a:r>
              <a:rPr lang="en-US" dirty="0"/>
              <a:t>God, the Father of Heaven, [have mercy on us.]</a:t>
            </a:r>
          </a:p>
          <a:p>
            <a:r>
              <a:rPr lang="en-US" dirty="0"/>
              <a:t>God the Son, Redeemer of the world, [have mercy on us.]</a:t>
            </a:r>
          </a:p>
          <a:p>
            <a:r>
              <a:rPr lang="en-US" dirty="0"/>
              <a:t>God the Holy Spirit, [have mercy on us.]</a:t>
            </a:r>
          </a:p>
        </p:txBody>
      </p:sp>
    </p:spTree>
    <p:extLst>
      <p:ext uri="{BB962C8B-B14F-4D97-AF65-F5344CB8AC3E}">
        <p14:creationId xmlns:p14="http://schemas.microsoft.com/office/powerpoint/2010/main" val="1270907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64B415-F99C-4711-A2CE-2F0491B5E2C3}"/>
              </a:ext>
            </a:extLst>
          </p:cNvPr>
          <p:cNvSpPr>
            <a:spLocks noGrp="1"/>
          </p:cNvSpPr>
          <p:nvPr>
            <p:ph type="title"/>
          </p:nvPr>
        </p:nvSpPr>
        <p:spPr>
          <a:xfrm>
            <a:off x="1371599" y="1010097"/>
            <a:ext cx="9486901" cy="1010088"/>
          </a:xfrm>
        </p:spPr>
        <p:txBody>
          <a:bodyPr vert="horz" lIns="91440" tIns="45720" rIns="91440" bIns="45720" rtlCol="0" anchor="b">
            <a:normAutofit/>
          </a:bodyPr>
          <a:lstStyle/>
          <a:p>
            <a:r>
              <a:rPr lang="en-US" sz="3200" b="1" dirty="0"/>
              <a:t>The Litany of St. Joseph</a:t>
            </a:r>
          </a:p>
        </p:txBody>
      </p:sp>
      <p:sp>
        <p:nvSpPr>
          <p:cNvPr id="3" name="Content Placeholder 2">
            <a:extLst>
              <a:ext uri="{FF2B5EF4-FFF2-40B4-BE49-F238E27FC236}">
                <a16:creationId xmlns:a16="http://schemas.microsoft.com/office/drawing/2014/main" id="{53B912B7-E496-4E0C-A322-52E18ED1F0E1}"/>
              </a:ext>
            </a:extLst>
          </p:cNvPr>
          <p:cNvSpPr>
            <a:spLocks noGrp="1"/>
          </p:cNvSpPr>
          <p:nvPr>
            <p:ph sz="half" idx="1"/>
          </p:nvPr>
        </p:nvSpPr>
        <p:spPr>
          <a:xfrm>
            <a:off x="1371600" y="2206257"/>
            <a:ext cx="9486901" cy="3540642"/>
          </a:xfrm>
        </p:spPr>
        <p:txBody>
          <a:bodyPr vert="horz" lIns="91440" tIns="45720" rIns="91440" bIns="45720" rtlCol="0">
            <a:normAutofit/>
          </a:bodyPr>
          <a:lstStyle/>
          <a:p>
            <a:r>
              <a:rPr lang="en-US" dirty="0"/>
              <a:t>Holy Trinity, One God, [have mercy on us.]</a:t>
            </a:r>
          </a:p>
          <a:p>
            <a:r>
              <a:rPr lang="en-US" dirty="0"/>
              <a:t>Holy Mary, [pray for us.]</a:t>
            </a:r>
          </a:p>
          <a:p>
            <a:r>
              <a:rPr lang="en-US" dirty="0"/>
              <a:t>Saint Joseph, [pray for us.]</a:t>
            </a:r>
          </a:p>
          <a:p>
            <a:r>
              <a:rPr lang="en-US" dirty="0"/>
              <a:t>Noble Offspring of David, [pray for us.]</a:t>
            </a:r>
          </a:p>
          <a:p>
            <a:r>
              <a:rPr lang="en-US" dirty="0"/>
              <a:t>Light of Patriarchs, [pray for us.]</a:t>
            </a:r>
          </a:p>
          <a:p>
            <a:r>
              <a:rPr lang="en-US" dirty="0"/>
              <a:t>Spouse of the Mother of God, [pray for us.]</a:t>
            </a:r>
          </a:p>
          <a:p>
            <a:r>
              <a:rPr lang="en-US" dirty="0"/>
              <a:t>Chaste Guardian of the Virgin, [pray for us.]</a:t>
            </a:r>
          </a:p>
        </p:txBody>
      </p:sp>
    </p:spTree>
    <p:extLst>
      <p:ext uri="{BB962C8B-B14F-4D97-AF65-F5344CB8AC3E}">
        <p14:creationId xmlns:p14="http://schemas.microsoft.com/office/powerpoint/2010/main" val="2077717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64B415-F99C-4711-A2CE-2F0491B5E2C3}"/>
              </a:ext>
            </a:extLst>
          </p:cNvPr>
          <p:cNvSpPr>
            <a:spLocks noGrp="1"/>
          </p:cNvSpPr>
          <p:nvPr>
            <p:ph type="title"/>
          </p:nvPr>
        </p:nvSpPr>
        <p:spPr>
          <a:xfrm>
            <a:off x="1371599" y="1010097"/>
            <a:ext cx="9486901" cy="1010088"/>
          </a:xfrm>
        </p:spPr>
        <p:txBody>
          <a:bodyPr vert="horz" lIns="91440" tIns="45720" rIns="91440" bIns="45720" rtlCol="0" anchor="b">
            <a:normAutofit/>
          </a:bodyPr>
          <a:lstStyle/>
          <a:p>
            <a:r>
              <a:rPr lang="en-US" sz="3200" b="1" dirty="0"/>
              <a:t>The Litany of St. Joseph</a:t>
            </a:r>
          </a:p>
        </p:txBody>
      </p:sp>
      <p:sp>
        <p:nvSpPr>
          <p:cNvPr id="3" name="Content Placeholder 2">
            <a:extLst>
              <a:ext uri="{FF2B5EF4-FFF2-40B4-BE49-F238E27FC236}">
                <a16:creationId xmlns:a16="http://schemas.microsoft.com/office/drawing/2014/main" id="{53B912B7-E496-4E0C-A322-52E18ED1F0E1}"/>
              </a:ext>
            </a:extLst>
          </p:cNvPr>
          <p:cNvSpPr>
            <a:spLocks noGrp="1"/>
          </p:cNvSpPr>
          <p:nvPr>
            <p:ph sz="half" idx="1"/>
          </p:nvPr>
        </p:nvSpPr>
        <p:spPr>
          <a:xfrm>
            <a:off x="1371600" y="2206257"/>
            <a:ext cx="9486901" cy="3540642"/>
          </a:xfrm>
        </p:spPr>
        <p:txBody>
          <a:bodyPr vert="horz" lIns="91440" tIns="45720" rIns="91440" bIns="45720" rtlCol="0">
            <a:normAutofit/>
          </a:bodyPr>
          <a:lstStyle/>
          <a:p>
            <a:r>
              <a:rPr lang="en-US" dirty="0"/>
              <a:t>Foster-Father of the Son of God, [pray for us.]</a:t>
            </a:r>
          </a:p>
          <a:p>
            <a:r>
              <a:rPr lang="en-US" dirty="0"/>
              <a:t>Zealous Defender of Christ, [pray for us.]</a:t>
            </a:r>
          </a:p>
          <a:p>
            <a:r>
              <a:rPr lang="en-US" dirty="0"/>
              <a:t>Head of the Holy Family, [pray for us.]</a:t>
            </a:r>
          </a:p>
          <a:p>
            <a:r>
              <a:rPr lang="en-US" dirty="0"/>
              <a:t>Joseph, Most Just, [pray for us.]</a:t>
            </a:r>
          </a:p>
          <a:p>
            <a:r>
              <a:rPr lang="en-US" dirty="0"/>
              <a:t>Joseph, Most Chaste, [pray for us.]</a:t>
            </a:r>
          </a:p>
          <a:p>
            <a:r>
              <a:rPr lang="en-US" dirty="0"/>
              <a:t>Joseph, Most Prudent, [pray for us.]</a:t>
            </a:r>
          </a:p>
          <a:p>
            <a:r>
              <a:rPr lang="en-US" dirty="0"/>
              <a:t>Joseph, Most Courageous, [pray for us.]</a:t>
            </a:r>
          </a:p>
        </p:txBody>
      </p:sp>
    </p:spTree>
    <p:extLst>
      <p:ext uri="{BB962C8B-B14F-4D97-AF65-F5344CB8AC3E}">
        <p14:creationId xmlns:p14="http://schemas.microsoft.com/office/powerpoint/2010/main" val="3620664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64B415-F99C-4711-A2CE-2F0491B5E2C3}"/>
              </a:ext>
            </a:extLst>
          </p:cNvPr>
          <p:cNvSpPr>
            <a:spLocks noGrp="1"/>
          </p:cNvSpPr>
          <p:nvPr>
            <p:ph type="title"/>
          </p:nvPr>
        </p:nvSpPr>
        <p:spPr>
          <a:xfrm>
            <a:off x="1371599" y="1010097"/>
            <a:ext cx="9486901" cy="1010088"/>
          </a:xfrm>
        </p:spPr>
        <p:txBody>
          <a:bodyPr vert="horz" lIns="91440" tIns="45720" rIns="91440" bIns="45720" rtlCol="0" anchor="b">
            <a:normAutofit/>
          </a:bodyPr>
          <a:lstStyle/>
          <a:p>
            <a:r>
              <a:rPr lang="en-US" sz="3200" b="1" dirty="0"/>
              <a:t>The Litany of St. Joseph</a:t>
            </a:r>
          </a:p>
        </p:txBody>
      </p:sp>
      <p:sp>
        <p:nvSpPr>
          <p:cNvPr id="3" name="Content Placeholder 2">
            <a:extLst>
              <a:ext uri="{FF2B5EF4-FFF2-40B4-BE49-F238E27FC236}">
                <a16:creationId xmlns:a16="http://schemas.microsoft.com/office/drawing/2014/main" id="{53B912B7-E496-4E0C-A322-52E18ED1F0E1}"/>
              </a:ext>
            </a:extLst>
          </p:cNvPr>
          <p:cNvSpPr>
            <a:spLocks noGrp="1"/>
          </p:cNvSpPr>
          <p:nvPr>
            <p:ph sz="half" idx="1"/>
          </p:nvPr>
        </p:nvSpPr>
        <p:spPr>
          <a:xfrm>
            <a:off x="1371600" y="2206257"/>
            <a:ext cx="9486901" cy="3540642"/>
          </a:xfrm>
        </p:spPr>
        <p:txBody>
          <a:bodyPr vert="horz" lIns="91440" tIns="45720" rIns="91440" bIns="45720" rtlCol="0">
            <a:normAutofit/>
          </a:bodyPr>
          <a:lstStyle/>
          <a:p>
            <a:r>
              <a:rPr lang="en-US" dirty="0"/>
              <a:t>Joseph, Most Obedient, [pray for us.]</a:t>
            </a:r>
          </a:p>
          <a:p>
            <a:r>
              <a:rPr lang="en-US" dirty="0"/>
              <a:t>Joseph, Most Faithful, [pray for us.]</a:t>
            </a:r>
          </a:p>
          <a:p>
            <a:r>
              <a:rPr lang="en-US" dirty="0"/>
              <a:t>Mirror of Patience, [pray for us.]</a:t>
            </a:r>
          </a:p>
          <a:p>
            <a:r>
              <a:rPr lang="en-US" dirty="0"/>
              <a:t>Lover of Poverty, [pray for us.]</a:t>
            </a:r>
          </a:p>
          <a:p>
            <a:r>
              <a:rPr lang="en-US" dirty="0"/>
              <a:t>Model of Workmen, [pray for us.]</a:t>
            </a:r>
          </a:p>
          <a:p>
            <a:r>
              <a:rPr lang="en-US" dirty="0"/>
              <a:t>Glory of Domestic Life, [pray for us.]</a:t>
            </a:r>
          </a:p>
          <a:p>
            <a:r>
              <a:rPr lang="en-US" dirty="0"/>
              <a:t>Guardian of Virgins, [pray for us.]</a:t>
            </a:r>
          </a:p>
        </p:txBody>
      </p:sp>
    </p:spTree>
    <p:extLst>
      <p:ext uri="{BB962C8B-B14F-4D97-AF65-F5344CB8AC3E}">
        <p14:creationId xmlns:p14="http://schemas.microsoft.com/office/powerpoint/2010/main" val="3203298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64B415-F99C-4711-A2CE-2F0491B5E2C3}"/>
              </a:ext>
            </a:extLst>
          </p:cNvPr>
          <p:cNvSpPr>
            <a:spLocks noGrp="1"/>
          </p:cNvSpPr>
          <p:nvPr>
            <p:ph type="title"/>
          </p:nvPr>
        </p:nvSpPr>
        <p:spPr>
          <a:xfrm>
            <a:off x="1371599" y="1010097"/>
            <a:ext cx="9486901" cy="1010088"/>
          </a:xfrm>
        </p:spPr>
        <p:txBody>
          <a:bodyPr vert="horz" lIns="91440" tIns="45720" rIns="91440" bIns="45720" rtlCol="0" anchor="b">
            <a:normAutofit/>
          </a:bodyPr>
          <a:lstStyle/>
          <a:p>
            <a:r>
              <a:rPr lang="en-US" sz="3200" b="1" dirty="0"/>
              <a:t>The Litany of St. Joseph</a:t>
            </a:r>
          </a:p>
        </p:txBody>
      </p:sp>
      <p:sp>
        <p:nvSpPr>
          <p:cNvPr id="3" name="Content Placeholder 2">
            <a:extLst>
              <a:ext uri="{FF2B5EF4-FFF2-40B4-BE49-F238E27FC236}">
                <a16:creationId xmlns:a16="http://schemas.microsoft.com/office/drawing/2014/main" id="{53B912B7-E496-4E0C-A322-52E18ED1F0E1}"/>
              </a:ext>
            </a:extLst>
          </p:cNvPr>
          <p:cNvSpPr>
            <a:spLocks noGrp="1"/>
          </p:cNvSpPr>
          <p:nvPr>
            <p:ph sz="half" idx="1"/>
          </p:nvPr>
        </p:nvSpPr>
        <p:spPr>
          <a:xfrm>
            <a:off x="1371600" y="2206257"/>
            <a:ext cx="9486901" cy="3540642"/>
          </a:xfrm>
        </p:spPr>
        <p:txBody>
          <a:bodyPr vert="horz" lIns="91440" tIns="45720" rIns="91440" bIns="45720" rtlCol="0">
            <a:normAutofit/>
          </a:bodyPr>
          <a:lstStyle/>
          <a:p>
            <a:r>
              <a:rPr lang="en-US" dirty="0"/>
              <a:t>Pillar of Families, [pray for us.]</a:t>
            </a:r>
          </a:p>
          <a:p>
            <a:r>
              <a:rPr lang="en-US" dirty="0"/>
              <a:t>Comfort of the Afflicted, [pray for us.]</a:t>
            </a:r>
          </a:p>
          <a:p>
            <a:r>
              <a:rPr lang="en-US" dirty="0"/>
              <a:t>Hope of the Sick, [pray for us.]</a:t>
            </a:r>
          </a:p>
          <a:p>
            <a:r>
              <a:rPr lang="en-US" dirty="0"/>
              <a:t>Patron of the Dying, [pray for us.]</a:t>
            </a:r>
          </a:p>
          <a:p>
            <a:r>
              <a:rPr lang="en-US" dirty="0"/>
              <a:t>Terror of Demons, [pray for us.]</a:t>
            </a:r>
          </a:p>
          <a:p>
            <a:r>
              <a:rPr lang="en-US" dirty="0"/>
              <a:t>Protector of the Holy Church, [pray for us.]</a:t>
            </a:r>
          </a:p>
          <a:p>
            <a:r>
              <a:rPr lang="en-US" dirty="0"/>
              <a:t>Lamb of God, who takes away the sins of the world, [Spare us, O Lord.]</a:t>
            </a:r>
          </a:p>
        </p:txBody>
      </p:sp>
    </p:spTree>
    <p:extLst>
      <p:ext uri="{BB962C8B-B14F-4D97-AF65-F5344CB8AC3E}">
        <p14:creationId xmlns:p14="http://schemas.microsoft.com/office/powerpoint/2010/main" val="1241902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64B415-F99C-4711-A2CE-2F0491B5E2C3}"/>
              </a:ext>
            </a:extLst>
          </p:cNvPr>
          <p:cNvSpPr>
            <a:spLocks noGrp="1"/>
          </p:cNvSpPr>
          <p:nvPr>
            <p:ph type="title"/>
          </p:nvPr>
        </p:nvSpPr>
        <p:spPr>
          <a:xfrm>
            <a:off x="1371599" y="1010097"/>
            <a:ext cx="9486901" cy="1010088"/>
          </a:xfrm>
        </p:spPr>
        <p:txBody>
          <a:bodyPr vert="horz" lIns="91440" tIns="45720" rIns="91440" bIns="45720" rtlCol="0" anchor="b">
            <a:normAutofit/>
          </a:bodyPr>
          <a:lstStyle/>
          <a:p>
            <a:r>
              <a:rPr lang="en-US" sz="3200" b="1" dirty="0"/>
              <a:t>The Litany of St. Joseph</a:t>
            </a:r>
          </a:p>
        </p:txBody>
      </p:sp>
      <p:sp>
        <p:nvSpPr>
          <p:cNvPr id="3" name="Content Placeholder 2">
            <a:extLst>
              <a:ext uri="{FF2B5EF4-FFF2-40B4-BE49-F238E27FC236}">
                <a16:creationId xmlns:a16="http://schemas.microsoft.com/office/drawing/2014/main" id="{53B912B7-E496-4E0C-A322-52E18ED1F0E1}"/>
              </a:ext>
            </a:extLst>
          </p:cNvPr>
          <p:cNvSpPr>
            <a:spLocks noGrp="1"/>
          </p:cNvSpPr>
          <p:nvPr>
            <p:ph sz="half" idx="1"/>
          </p:nvPr>
        </p:nvSpPr>
        <p:spPr>
          <a:xfrm>
            <a:off x="1371600" y="2206257"/>
            <a:ext cx="9486901" cy="3540642"/>
          </a:xfrm>
        </p:spPr>
        <p:txBody>
          <a:bodyPr vert="horz" lIns="91440" tIns="45720" rIns="91440" bIns="45720" rtlCol="0">
            <a:normAutofit lnSpcReduction="10000"/>
          </a:bodyPr>
          <a:lstStyle/>
          <a:p>
            <a:r>
              <a:rPr lang="en-US" dirty="0"/>
              <a:t>Lamb of God, who takes away the sins of the world, [Graciously hear us, O Lord.]</a:t>
            </a:r>
          </a:p>
          <a:p>
            <a:r>
              <a:rPr lang="en-US" dirty="0"/>
              <a:t>Lamb of God, who takes away the sins of the world, [have mercy on us.]</a:t>
            </a:r>
          </a:p>
          <a:p>
            <a:r>
              <a:rPr lang="en-US" dirty="0"/>
              <a:t>He has made him lord of his household, [and prince over all his possessions.]</a:t>
            </a:r>
          </a:p>
          <a:p>
            <a:r>
              <a:rPr lang="en-US" dirty="0"/>
              <a:t>Let us pray. O God, who in your loving providence chose Blessed Joseph to be the spouse of your most Holy Mother, grant us the favor of having him for our intercessor in heaven whom on earth we venerate as our protector. You, who live and reign forever and ever. [Amen.]</a:t>
            </a:r>
          </a:p>
        </p:txBody>
      </p:sp>
    </p:spTree>
    <p:extLst>
      <p:ext uri="{BB962C8B-B14F-4D97-AF65-F5344CB8AC3E}">
        <p14:creationId xmlns:p14="http://schemas.microsoft.com/office/powerpoint/2010/main" val="909986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64B415-F99C-4711-A2CE-2F0491B5E2C3}"/>
              </a:ext>
            </a:extLst>
          </p:cNvPr>
          <p:cNvSpPr>
            <a:spLocks noGrp="1"/>
          </p:cNvSpPr>
          <p:nvPr>
            <p:ph type="title"/>
          </p:nvPr>
        </p:nvSpPr>
        <p:spPr>
          <a:xfrm>
            <a:off x="1371599" y="1010097"/>
            <a:ext cx="9486901" cy="1010088"/>
          </a:xfrm>
        </p:spPr>
        <p:txBody>
          <a:bodyPr vert="horz" lIns="91440" tIns="45720" rIns="91440" bIns="45720" rtlCol="0" anchor="b">
            <a:normAutofit/>
          </a:bodyPr>
          <a:lstStyle/>
          <a:p>
            <a:r>
              <a:rPr lang="en-US" sz="3200" b="1" dirty="0"/>
              <a:t>The Litany of St. Joseph</a:t>
            </a:r>
          </a:p>
        </p:txBody>
      </p:sp>
      <p:sp>
        <p:nvSpPr>
          <p:cNvPr id="3" name="Content Placeholder 2">
            <a:extLst>
              <a:ext uri="{FF2B5EF4-FFF2-40B4-BE49-F238E27FC236}">
                <a16:creationId xmlns:a16="http://schemas.microsoft.com/office/drawing/2014/main" id="{53B912B7-E496-4E0C-A322-52E18ED1F0E1}"/>
              </a:ext>
            </a:extLst>
          </p:cNvPr>
          <p:cNvSpPr>
            <a:spLocks noGrp="1"/>
          </p:cNvSpPr>
          <p:nvPr>
            <p:ph sz="half" idx="1"/>
          </p:nvPr>
        </p:nvSpPr>
        <p:spPr>
          <a:xfrm>
            <a:off x="1371600" y="2206257"/>
            <a:ext cx="9486901" cy="3540642"/>
          </a:xfrm>
        </p:spPr>
        <p:txBody>
          <a:bodyPr vert="horz" lIns="91440" tIns="45720" rIns="91440" bIns="45720" rtlCol="0">
            <a:normAutofit lnSpcReduction="10000"/>
          </a:bodyPr>
          <a:lstStyle/>
          <a:p>
            <a:r>
              <a:rPr lang="en-US" dirty="0"/>
              <a:t>Lamb of God, who takes away the sins of the world, [Graciously hear us, O Lord.]</a:t>
            </a:r>
          </a:p>
          <a:p>
            <a:r>
              <a:rPr lang="en-US" dirty="0"/>
              <a:t>Lamb of God, who takes away the sins of the world, [have mercy on us.]</a:t>
            </a:r>
          </a:p>
          <a:p>
            <a:r>
              <a:rPr lang="en-US" dirty="0"/>
              <a:t>He has made him lord of his household, [and prince over all his possessions.]</a:t>
            </a:r>
          </a:p>
          <a:p>
            <a:r>
              <a:rPr lang="en-US" dirty="0"/>
              <a:t>Let us pray. O God, who in your loving providence chose Blessed Joseph to be the spouse of your most Holy Mother, grant us the favor of having him for our intercessor in heaven whom on earth we venerate as our protector. You, who live and reign forever and ever. [Amen.]</a:t>
            </a:r>
          </a:p>
        </p:txBody>
      </p:sp>
    </p:spTree>
    <p:extLst>
      <p:ext uri="{BB962C8B-B14F-4D97-AF65-F5344CB8AC3E}">
        <p14:creationId xmlns:p14="http://schemas.microsoft.com/office/powerpoint/2010/main" val="2122992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50000"/>
            <a:lumOff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F91CF-9C68-4F5C-A821-7883B3A2B27F}"/>
              </a:ext>
            </a:extLst>
          </p:cNvPr>
          <p:cNvSpPr>
            <a:spLocks noGrp="1"/>
          </p:cNvSpPr>
          <p:nvPr>
            <p:ph type="title"/>
          </p:nvPr>
        </p:nvSpPr>
        <p:spPr/>
        <p:txBody>
          <a:bodyPr/>
          <a:lstStyle/>
          <a:p>
            <a:pPr algn="ctr"/>
            <a:r>
              <a:rPr lang="en-US" b="1" dirty="0"/>
              <a:t>Virtues of St. Joseph</a:t>
            </a:r>
          </a:p>
        </p:txBody>
      </p:sp>
      <p:sp>
        <p:nvSpPr>
          <p:cNvPr id="3" name="Content Placeholder 2">
            <a:extLst>
              <a:ext uri="{FF2B5EF4-FFF2-40B4-BE49-F238E27FC236}">
                <a16:creationId xmlns:a16="http://schemas.microsoft.com/office/drawing/2014/main" id="{13860EC6-1BF5-4E12-94DC-7467C835A1D8}"/>
              </a:ext>
            </a:extLst>
          </p:cNvPr>
          <p:cNvSpPr>
            <a:spLocks noGrp="1"/>
          </p:cNvSpPr>
          <p:nvPr>
            <p:ph sz="half" idx="1"/>
          </p:nvPr>
        </p:nvSpPr>
        <p:spPr/>
        <p:txBody>
          <a:bodyPr/>
          <a:lstStyle/>
          <a:p>
            <a:r>
              <a:rPr lang="en-US" dirty="0"/>
              <a:t>“Most Chaste”</a:t>
            </a:r>
          </a:p>
          <a:p>
            <a:r>
              <a:rPr lang="en-US" dirty="0"/>
              <a:t>“Most Prudent”</a:t>
            </a:r>
          </a:p>
          <a:p>
            <a:r>
              <a:rPr lang="en-US" dirty="0"/>
              <a:t>“Lover of Poverty”</a:t>
            </a:r>
          </a:p>
          <a:p>
            <a:r>
              <a:rPr lang="en-US" dirty="0"/>
              <a:t>“Model of Workmen”</a:t>
            </a:r>
          </a:p>
          <a:p>
            <a:r>
              <a:rPr lang="en-US" dirty="0"/>
              <a:t>“Mirror of Patience”</a:t>
            </a:r>
          </a:p>
          <a:p>
            <a:r>
              <a:rPr lang="en-US" dirty="0"/>
              <a:t>“Comfort of the Afflicted”</a:t>
            </a:r>
          </a:p>
          <a:p>
            <a:r>
              <a:rPr lang="en-US" dirty="0"/>
              <a:t>“Most Obedient”</a:t>
            </a:r>
          </a:p>
        </p:txBody>
      </p:sp>
      <p:sp>
        <p:nvSpPr>
          <p:cNvPr id="4" name="Content Placeholder 3">
            <a:extLst>
              <a:ext uri="{FF2B5EF4-FFF2-40B4-BE49-F238E27FC236}">
                <a16:creationId xmlns:a16="http://schemas.microsoft.com/office/drawing/2014/main" id="{C21B27E1-C35B-497C-A952-6CA2838BDD92}"/>
              </a:ext>
            </a:extLst>
          </p:cNvPr>
          <p:cNvSpPr>
            <a:spLocks noGrp="1"/>
          </p:cNvSpPr>
          <p:nvPr>
            <p:ph sz="half" idx="2"/>
          </p:nvPr>
        </p:nvSpPr>
        <p:spPr>
          <a:solidFill>
            <a:schemeClr val="tx2">
              <a:lumMod val="50000"/>
              <a:lumOff val="50000"/>
            </a:schemeClr>
          </a:solidFill>
        </p:spPr>
        <p:txBody>
          <a:bodyPr/>
          <a:lstStyle/>
          <a:p>
            <a:r>
              <a:rPr lang="en-US" dirty="0"/>
              <a:t>CHASTITY &gt; lust</a:t>
            </a:r>
          </a:p>
          <a:p>
            <a:r>
              <a:rPr lang="en-US" dirty="0"/>
              <a:t>TEMPERANCE &gt; gluttony</a:t>
            </a:r>
          </a:p>
          <a:p>
            <a:r>
              <a:rPr lang="en-US" dirty="0"/>
              <a:t>CHARITY &gt; greed</a:t>
            </a:r>
          </a:p>
          <a:p>
            <a:r>
              <a:rPr lang="en-US" dirty="0"/>
              <a:t>DILIGENCE &gt; sloth</a:t>
            </a:r>
          </a:p>
          <a:p>
            <a:r>
              <a:rPr lang="en-US" dirty="0"/>
              <a:t>PATIENCE &gt; wrath</a:t>
            </a:r>
          </a:p>
          <a:p>
            <a:r>
              <a:rPr lang="en-US" dirty="0"/>
              <a:t>KINDNESS &gt; envy</a:t>
            </a:r>
          </a:p>
          <a:p>
            <a:r>
              <a:rPr lang="en-US" dirty="0"/>
              <a:t>HUMILITY &gt; pride</a:t>
            </a:r>
          </a:p>
        </p:txBody>
      </p:sp>
    </p:spTree>
    <p:extLst>
      <p:ext uri="{BB962C8B-B14F-4D97-AF65-F5344CB8AC3E}">
        <p14:creationId xmlns:p14="http://schemas.microsoft.com/office/powerpoint/2010/main" val="1760505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0103171-0BA0-4AF0-AF05-04AFA1A4A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0820AD11-8EFA-4E2D-A7A2-B42BBE2BBC2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p:blipFill>
        <p:spPr bwMode="auto">
          <a:xfrm>
            <a:off x="776" y="10"/>
            <a:ext cx="4760968" cy="685798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128B901-D4EA-4C4D-A150-23D2A6DEC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9459" y="1"/>
            <a:ext cx="7482541"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A760B08A-B322-4C79-AB6D-7E4246352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685800"/>
            <a:ext cx="6099101" cy="5486400"/>
          </a:xfrm>
          <a:prstGeom prst="rect">
            <a:avLst/>
          </a:prstGeom>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73D2B0-E773-42A3-8275-991F6214F87E}"/>
              </a:ext>
            </a:extLst>
          </p:cNvPr>
          <p:cNvSpPr>
            <a:spLocks noGrp="1"/>
          </p:cNvSpPr>
          <p:nvPr>
            <p:ph type="title"/>
          </p:nvPr>
        </p:nvSpPr>
        <p:spPr>
          <a:xfrm>
            <a:off x="6096000" y="1371599"/>
            <a:ext cx="4762500" cy="1456007"/>
          </a:xfrm>
        </p:spPr>
        <p:txBody>
          <a:bodyPr vert="horz" lIns="91440" tIns="45720" rIns="91440" bIns="45720" rtlCol="0" anchor="b">
            <a:normAutofit/>
          </a:bodyPr>
          <a:lstStyle/>
          <a:p>
            <a:r>
              <a:rPr lang="en-US" b="1" kern="1200" cap="all" spc="300" baseline="0" dirty="0">
                <a:solidFill>
                  <a:schemeClr val="tx2"/>
                </a:solidFill>
                <a:latin typeface="+mj-lt"/>
                <a:ea typeface="+mj-ea"/>
                <a:cs typeface="+mj-cs"/>
              </a:rPr>
              <a:t>Terror of Demons</a:t>
            </a:r>
          </a:p>
        </p:txBody>
      </p:sp>
      <p:sp>
        <p:nvSpPr>
          <p:cNvPr id="3" name="TextBox 2">
            <a:extLst>
              <a:ext uri="{FF2B5EF4-FFF2-40B4-BE49-F238E27FC236}">
                <a16:creationId xmlns:a16="http://schemas.microsoft.com/office/drawing/2014/main" id="{0866308C-F952-41D2-8C1D-C92A3676A0BF}"/>
              </a:ext>
            </a:extLst>
          </p:cNvPr>
          <p:cNvSpPr txBox="1"/>
          <p:nvPr/>
        </p:nvSpPr>
        <p:spPr>
          <a:xfrm>
            <a:off x="6358597" y="3245565"/>
            <a:ext cx="4499903" cy="1569660"/>
          </a:xfrm>
          <a:prstGeom prst="rect">
            <a:avLst/>
          </a:prstGeom>
          <a:noFill/>
        </p:spPr>
        <p:txBody>
          <a:bodyPr wrap="square" rtlCol="0">
            <a:spAutoFit/>
          </a:bodyPr>
          <a:lstStyle/>
          <a:p>
            <a:pPr algn="ctr"/>
            <a:r>
              <a:rPr lang="en-US" sz="2400" i="1" dirty="0">
                <a:latin typeface="+mj-lt"/>
              </a:rPr>
              <a:t>It is a great blessing for souls to be under the protection of the saint whose name makes demons tremble and fear.  </a:t>
            </a:r>
          </a:p>
          <a:p>
            <a:pPr algn="ctr"/>
            <a:r>
              <a:rPr lang="en-US" sz="2400" i="1" dirty="0">
                <a:latin typeface="+mj-lt"/>
              </a:rPr>
              <a:t>-Blessed </a:t>
            </a:r>
            <a:r>
              <a:rPr lang="en-US" sz="2400" i="1" dirty="0" err="1">
                <a:latin typeface="+mj-lt"/>
              </a:rPr>
              <a:t>Bartolo</a:t>
            </a:r>
            <a:r>
              <a:rPr lang="en-US" sz="2400" i="1" dirty="0">
                <a:latin typeface="+mj-lt"/>
              </a:rPr>
              <a:t> Longo</a:t>
            </a:r>
          </a:p>
        </p:txBody>
      </p:sp>
    </p:spTree>
    <p:extLst>
      <p:ext uri="{BB962C8B-B14F-4D97-AF65-F5344CB8AC3E}">
        <p14:creationId xmlns:p14="http://schemas.microsoft.com/office/powerpoint/2010/main" val="304223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0103171-0BA0-4AF0-AF05-04AFA1A4A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See the source image">
            <a:extLst>
              <a:ext uri="{FF2B5EF4-FFF2-40B4-BE49-F238E27FC236}">
                <a16:creationId xmlns:a16="http://schemas.microsoft.com/office/drawing/2014/main" id="{0820AD11-8EFA-4E2D-A7A2-B42BBE2BBC21}"/>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3880"/>
          <a:stretch/>
        </p:blipFill>
        <p:spPr bwMode="auto">
          <a:xfrm>
            <a:off x="20" y="10"/>
            <a:ext cx="4762480" cy="685798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128B901-D4EA-4C4D-A150-23D2A6DEC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9459" y="1"/>
            <a:ext cx="7482541"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A760B08A-B322-4C79-AB6D-7E4246352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685800"/>
            <a:ext cx="6099101" cy="5486400"/>
          </a:xfrm>
          <a:prstGeom prst="rect">
            <a:avLst/>
          </a:prstGeom>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73D2B0-E773-42A3-8275-991F6214F87E}"/>
              </a:ext>
            </a:extLst>
          </p:cNvPr>
          <p:cNvSpPr>
            <a:spLocks noGrp="1"/>
          </p:cNvSpPr>
          <p:nvPr>
            <p:ph type="title"/>
          </p:nvPr>
        </p:nvSpPr>
        <p:spPr>
          <a:xfrm>
            <a:off x="6096000" y="1371599"/>
            <a:ext cx="4762500" cy="2360429"/>
          </a:xfrm>
        </p:spPr>
        <p:txBody>
          <a:bodyPr vert="horz" lIns="91440" tIns="45720" rIns="91440" bIns="45720" rtlCol="0" anchor="b">
            <a:normAutofit/>
          </a:bodyPr>
          <a:lstStyle/>
          <a:p>
            <a:r>
              <a:rPr lang="en-US" kern="1200" cap="all" spc="300" baseline="0" dirty="0">
                <a:solidFill>
                  <a:schemeClr val="tx2"/>
                </a:solidFill>
                <a:latin typeface="+mj-lt"/>
                <a:ea typeface="+mj-ea"/>
                <a:cs typeface="+mj-cs"/>
              </a:rPr>
              <a:t>Terror of Demons</a:t>
            </a:r>
          </a:p>
        </p:txBody>
      </p:sp>
    </p:spTree>
    <p:extLst>
      <p:ext uri="{BB962C8B-B14F-4D97-AF65-F5344CB8AC3E}">
        <p14:creationId xmlns:p14="http://schemas.microsoft.com/office/powerpoint/2010/main" val="377026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50000"/>
            <a:lumOff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457B6-FFEC-4CE3-9900-100C9D7D3211}"/>
              </a:ext>
            </a:extLst>
          </p:cNvPr>
          <p:cNvSpPr>
            <a:spLocks noGrp="1"/>
          </p:cNvSpPr>
          <p:nvPr>
            <p:ph type="title"/>
          </p:nvPr>
        </p:nvSpPr>
        <p:spPr>
          <a:solidFill>
            <a:schemeClr val="tx2">
              <a:lumMod val="25000"/>
              <a:lumOff val="75000"/>
            </a:schemeClr>
          </a:solidFill>
        </p:spPr>
        <p:txBody>
          <a:bodyPr/>
          <a:lstStyle/>
          <a:p>
            <a:pPr algn="ctr"/>
            <a:r>
              <a:rPr lang="en-US" b="1" dirty="0"/>
              <a:t>Opening prayer to St. Joseph </a:t>
            </a:r>
            <a:br>
              <a:rPr lang="en-US" dirty="0"/>
            </a:br>
            <a:r>
              <a:rPr lang="en-US" sz="1800" dirty="0"/>
              <a:t>(composed by St. Francis de sales)</a:t>
            </a:r>
            <a:br>
              <a:rPr lang="en-US" sz="1800" dirty="0"/>
            </a:br>
            <a:endParaRPr lang="en-US" sz="1800" dirty="0"/>
          </a:p>
        </p:txBody>
      </p:sp>
      <p:sp>
        <p:nvSpPr>
          <p:cNvPr id="3" name="Content Placeholder 2">
            <a:extLst>
              <a:ext uri="{FF2B5EF4-FFF2-40B4-BE49-F238E27FC236}">
                <a16:creationId xmlns:a16="http://schemas.microsoft.com/office/drawing/2014/main" id="{6E88B0BC-E5AA-43FD-98B0-1739F4A353B6}"/>
              </a:ext>
            </a:extLst>
          </p:cNvPr>
          <p:cNvSpPr>
            <a:spLocks noGrp="1"/>
          </p:cNvSpPr>
          <p:nvPr>
            <p:ph idx="1"/>
          </p:nvPr>
        </p:nvSpPr>
        <p:spPr/>
        <p:txBody>
          <a:bodyPr>
            <a:normAutofit lnSpcReduction="10000"/>
          </a:bodyPr>
          <a:lstStyle/>
          <a:p>
            <a:pPr marL="0" indent="0">
              <a:buNone/>
            </a:pPr>
            <a:r>
              <a:rPr lang="en-US" dirty="0"/>
              <a:t>Glorious St. Joseph, spouse of the Virgin Mary, we beseech you through the Heart of Jesus Christ, grant to us your fatherly protection.</a:t>
            </a:r>
          </a:p>
          <a:p>
            <a:pPr marL="0" indent="0">
              <a:buNone/>
            </a:pPr>
            <a:endParaRPr lang="en-US" dirty="0"/>
          </a:p>
          <a:p>
            <a:pPr marL="0" indent="0">
              <a:buNone/>
            </a:pPr>
            <a:r>
              <a:rPr lang="en-US" dirty="0"/>
              <a:t>O you whose power reaches all our necessities and who knows how to make possible the most impossible things, open your fatherly eyes to the needs of your children. In the confusion and pain which press upon us, we have recourse to  you with confidence. Deign to take beneath your charitable guidance this important and difficult affair, the cause of our worries, and make that its happy outcome serve for the glory of God and the good of his devoted servants. Amen.</a:t>
            </a:r>
          </a:p>
        </p:txBody>
      </p:sp>
    </p:spTree>
    <p:extLst>
      <p:ext uri="{BB962C8B-B14F-4D97-AF65-F5344CB8AC3E}">
        <p14:creationId xmlns:p14="http://schemas.microsoft.com/office/powerpoint/2010/main" val="1364829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50000"/>
            <a:lumOff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AF6D0-9F4E-4655-AE2E-1C6C72D93707}"/>
              </a:ext>
            </a:extLst>
          </p:cNvPr>
          <p:cNvSpPr>
            <a:spLocks noGrp="1"/>
          </p:cNvSpPr>
          <p:nvPr>
            <p:ph type="title"/>
          </p:nvPr>
        </p:nvSpPr>
        <p:spPr/>
        <p:txBody>
          <a:bodyPr/>
          <a:lstStyle/>
          <a:p>
            <a:pPr algn="ctr"/>
            <a:r>
              <a:rPr lang="en-US" dirty="0"/>
              <a:t>RESOURCES</a:t>
            </a:r>
          </a:p>
        </p:txBody>
      </p:sp>
      <p:sp>
        <p:nvSpPr>
          <p:cNvPr id="3" name="Content Placeholder 2">
            <a:extLst>
              <a:ext uri="{FF2B5EF4-FFF2-40B4-BE49-F238E27FC236}">
                <a16:creationId xmlns:a16="http://schemas.microsoft.com/office/drawing/2014/main" id="{C85D0F73-65FE-452D-9137-74841557EFF0}"/>
              </a:ext>
            </a:extLst>
          </p:cNvPr>
          <p:cNvSpPr>
            <a:spLocks noGrp="1"/>
          </p:cNvSpPr>
          <p:nvPr>
            <p:ph idx="1"/>
          </p:nvPr>
        </p:nvSpPr>
        <p:spPr/>
        <p:txBody>
          <a:bodyPr/>
          <a:lstStyle/>
          <a:p>
            <a:r>
              <a:rPr lang="en-US" u="sng" dirty="0">
                <a:solidFill>
                  <a:schemeClr val="tx1"/>
                </a:solidFill>
                <a:hlinkClick r:id="rId2">
                  <a:extLst>
                    <a:ext uri="{A12FA001-AC4F-418D-AE19-62706E023703}">
                      <ahyp:hlinkClr xmlns:ahyp="http://schemas.microsoft.com/office/drawing/2018/hyperlinkcolor" val="tx"/>
                    </a:ext>
                  </a:extLst>
                </a:hlinkClick>
              </a:rPr>
              <a:t>https://www.usccb.org/saint-joseph</a:t>
            </a:r>
            <a:r>
              <a:rPr lang="en-US" u="sng" dirty="0">
                <a:solidFill>
                  <a:schemeClr val="tx1"/>
                </a:solidFill>
              </a:rPr>
              <a:t> </a:t>
            </a:r>
            <a:endParaRPr lang="en-US" dirty="0">
              <a:solidFill>
                <a:schemeClr val="tx1"/>
              </a:solidFill>
            </a:endParaRPr>
          </a:p>
          <a:p>
            <a:r>
              <a:rPr lang="en-US" u="sng" dirty="0"/>
              <a:t>https://www.vaticannews.va/en/vatican-city/news/2020-12/apostolic-penitentiary-plenary-indulgence-year-st-joseph.html</a:t>
            </a:r>
            <a:endParaRPr lang="en-US" dirty="0"/>
          </a:p>
          <a:p>
            <a:r>
              <a:rPr lang="en-US" b="1" i="1" dirty="0"/>
              <a:t>Consecration to St. Joseph: The Wonders of Our Spiritual Fathers </a:t>
            </a:r>
            <a:r>
              <a:rPr lang="en-US" dirty="0"/>
              <a:t>by Fr. Donald Calloway, MIC </a:t>
            </a:r>
          </a:p>
          <a:p>
            <a:endParaRPr lang="en-US" dirty="0"/>
          </a:p>
        </p:txBody>
      </p:sp>
    </p:spTree>
    <p:extLst>
      <p:ext uri="{BB962C8B-B14F-4D97-AF65-F5344CB8AC3E}">
        <p14:creationId xmlns:p14="http://schemas.microsoft.com/office/powerpoint/2010/main" val="756792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DE64B415-F99C-4711-A2CE-2F0491B5E2C3}"/>
              </a:ext>
            </a:extLst>
          </p:cNvPr>
          <p:cNvSpPr>
            <a:spLocks noGrp="1"/>
          </p:cNvSpPr>
          <p:nvPr>
            <p:ph type="title"/>
          </p:nvPr>
        </p:nvSpPr>
        <p:spPr>
          <a:xfrm>
            <a:off x="1371599" y="1010097"/>
            <a:ext cx="9486901" cy="1010088"/>
          </a:xfrm>
        </p:spPr>
        <p:txBody>
          <a:bodyPr vert="horz" lIns="91440" tIns="45720" rIns="91440" bIns="45720" rtlCol="0" anchor="b">
            <a:normAutofit/>
          </a:bodyPr>
          <a:lstStyle/>
          <a:p>
            <a:r>
              <a:rPr lang="en-US" sz="3200" b="1" dirty="0"/>
              <a:t>The Litany of St. Joseph</a:t>
            </a:r>
          </a:p>
        </p:txBody>
      </p:sp>
      <p:sp>
        <p:nvSpPr>
          <p:cNvPr id="3" name="Content Placeholder 2">
            <a:extLst>
              <a:ext uri="{FF2B5EF4-FFF2-40B4-BE49-F238E27FC236}">
                <a16:creationId xmlns:a16="http://schemas.microsoft.com/office/drawing/2014/main" id="{53B912B7-E496-4E0C-A322-52E18ED1F0E1}"/>
              </a:ext>
            </a:extLst>
          </p:cNvPr>
          <p:cNvSpPr>
            <a:spLocks noGrp="1"/>
          </p:cNvSpPr>
          <p:nvPr>
            <p:ph sz="half" idx="1"/>
          </p:nvPr>
        </p:nvSpPr>
        <p:spPr>
          <a:xfrm>
            <a:off x="1371600" y="2206257"/>
            <a:ext cx="9486901" cy="3540642"/>
          </a:xfrm>
        </p:spPr>
        <p:txBody>
          <a:bodyPr vert="horz" lIns="91440" tIns="45720" rIns="91440" bIns="45720" rtlCol="0">
            <a:normAutofit/>
          </a:bodyPr>
          <a:lstStyle/>
          <a:p>
            <a:r>
              <a:rPr lang="en-US" dirty="0"/>
              <a:t>Lord, have mercy .[Lord, have mercy.]</a:t>
            </a:r>
          </a:p>
          <a:p>
            <a:r>
              <a:rPr lang="en-US" dirty="0"/>
              <a:t>Christ,  have mercy. [Christ, have mercy.]</a:t>
            </a:r>
          </a:p>
          <a:p>
            <a:r>
              <a:rPr lang="en-US" dirty="0"/>
              <a:t>Lord, have mercy. [Lord, have mercy.]</a:t>
            </a:r>
          </a:p>
          <a:p>
            <a:r>
              <a:rPr lang="en-US" dirty="0"/>
              <a:t>Christ, hear us. [Christ, graciously hear us.]</a:t>
            </a:r>
          </a:p>
          <a:p>
            <a:r>
              <a:rPr lang="en-US" dirty="0"/>
              <a:t>God, the Father of Heaven, [have mercy on us.]</a:t>
            </a:r>
          </a:p>
          <a:p>
            <a:r>
              <a:rPr lang="en-US" dirty="0"/>
              <a:t>God the Son, Redeemer of the world, [have mercy on us.]</a:t>
            </a:r>
          </a:p>
          <a:p>
            <a:r>
              <a:rPr lang="en-US" dirty="0"/>
              <a:t>God the Holy Spirit, [have mercy on us.]</a:t>
            </a:r>
          </a:p>
        </p:txBody>
      </p:sp>
    </p:spTree>
    <p:extLst>
      <p:ext uri="{BB962C8B-B14F-4D97-AF65-F5344CB8AC3E}">
        <p14:creationId xmlns:p14="http://schemas.microsoft.com/office/powerpoint/2010/main" val="227887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DE64B415-F99C-4711-A2CE-2F0491B5E2C3}"/>
              </a:ext>
            </a:extLst>
          </p:cNvPr>
          <p:cNvSpPr>
            <a:spLocks noGrp="1"/>
          </p:cNvSpPr>
          <p:nvPr>
            <p:ph type="title"/>
          </p:nvPr>
        </p:nvSpPr>
        <p:spPr>
          <a:xfrm>
            <a:off x="1371599" y="1010097"/>
            <a:ext cx="9486901" cy="1010088"/>
          </a:xfrm>
        </p:spPr>
        <p:txBody>
          <a:bodyPr vert="horz" lIns="91440" tIns="45720" rIns="91440" bIns="45720" rtlCol="0" anchor="b">
            <a:normAutofit/>
          </a:bodyPr>
          <a:lstStyle/>
          <a:p>
            <a:r>
              <a:rPr lang="en-US" sz="3200" b="1" dirty="0"/>
              <a:t>The Litany of St. Joseph</a:t>
            </a:r>
          </a:p>
        </p:txBody>
      </p:sp>
      <p:sp>
        <p:nvSpPr>
          <p:cNvPr id="3" name="Content Placeholder 2">
            <a:extLst>
              <a:ext uri="{FF2B5EF4-FFF2-40B4-BE49-F238E27FC236}">
                <a16:creationId xmlns:a16="http://schemas.microsoft.com/office/drawing/2014/main" id="{53B912B7-E496-4E0C-A322-52E18ED1F0E1}"/>
              </a:ext>
            </a:extLst>
          </p:cNvPr>
          <p:cNvSpPr>
            <a:spLocks noGrp="1"/>
          </p:cNvSpPr>
          <p:nvPr>
            <p:ph sz="half" idx="1"/>
          </p:nvPr>
        </p:nvSpPr>
        <p:spPr>
          <a:xfrm>
            <a:off x="1371600" y="2206257"/>
            <a:ext cx="9486901" cy="3540642"/>
          </a:xfrm>
        </p:spPr>
        <p:txBody>
          <a:bodyPr vert="horz" lIns="91440" tIns="45720" rIns="91440" bIns="45720" rtlCol="0">
            <a:normAutofit/>
          </a:bodyPr>
          <a:lstStyle/>
          <a:p>
            <a:r>
              <a:rPr lang="en-US" dirty="0"/>
              <a:t>Holy Trinity, One God, [have mercy on us.]</a:t>
            </a:r>
          </a:p>
          <a:p>
            <a:r>
              <a:rPr lang="en-US" dirty="0"/>
              <a:t>Holy Mary, [pray for us.]</a:t>
            </a:r>
          </a:p>
          <a:p>
            <a:r>
              <a:rPr lang="en-US" dirty="0"/>
              <a:t>Saint Joseph, [pray for us.]</a:t>
            </a:r>
          </a:p>
          <a:p>
            <a:r>
              <a:rPr lang="en-US" dirty="0"/>
              <a:t>Noble Offspring of David, [pray for us.]</a:t>
            </a:r>
          </a:p>
          <a:p>
            <a:r>
              <a:rPr lang="en-US" dirty="0"/>
              <a:t>Light of Patriarchs, [pray for us.]</a:t>
            </a:r>
          </a:p>
          <a:p>
            <a:r>
              <a:rPr lang="en-US" dirty="0"/>
              <a:t>Spouse of the Mother of God, [pray for us.]</a:t>
            </a:r>
          </a:p>
          <a:p>
            <a:r>
              <a:rPr lang="en-US" dirty="0"/>
              <a:t>Chaste Guardian of the Virgin, [pray for us.]</a:t>
            </a:r>
          </a:p>
        </p:txBody>
      </p:sp>
    </p:spTree>
    <p:extLst>
      <p:ext uri="{BB962C8B-B14F-4D97-AF65-F5344CB8AC3E}">
        <p14:creationId xmlns:p14="http://schemas.microsoft.com/office/powerpoint/2010/main" val="2668376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DE64B415-F99C-4711-A2CE-2F0491B5E2C3}"/>
              </a:ext>
            </a:extLst>
          </p:cNvPr>
          <p:cNvSpPr>
            <a:spLocks noGrp="1"/>
          </p:cNvSpPr>
          <p:nvPr>
            <p:ph type="title"/>
          </p:nvPr>
        </p:nvSpPr>
        <p:spPr>
          <a:xfrm>
            <a:off x="1371599" y="1010097"/>
            <a:ext cx="9486901" cy="1010088"/>
          </a:xfrm>
        </p:spPr>
        <p:txBody>
          <a:bodyPr vert="horz" lIns="91440" tIns="45720" rIns="91440" bIns="45720" rtlCol="0" anchor="b">
            <a:normAutofit/>
          </a:bodyPr>
          <a:lstStyle/>
          <a:p>
            <a:r>
              <a:rPr lang="en-US" sz="3200" b="1" dirty="0"/>
              <a:t>The Litany of St. Joseph</a:t>
            </a:r>
          </a:p>
        </p:txBody>
      </p:sp>
      <p:sp>
        <p:nvSpPr>
          <p:cNvPr id="3" name="Content Placeholder 2">
            <a:extLst>
              <a:ext uri="{FF2B5EF4-FFF2-40B4-BE49-F238E27FC236}">
                <a16:creationId xmlns:a16="http://schemas.microsoft.com/office/drawing/2014/main" id="{53B912B7-E496-4E0C-A322-52E18ED1F0E1}"/>
              </a:ext>
            </a:extLst>
          </p:cNvPr>
          <p:cNvSpPr>
            <a:spLocks noGrp="1"/>
          </p:cNvSpPr>
          <p:nvPr>
            <p:ph sz="half" idx="1"/>
          </p:nvPr>
        </p:nvSpPr>
        <p:spPr>
          <a:xfrm>
            <a:off x="1371600" y="2206257"/>
            <a:ext cx="9486901" cy="3540642"/>
          </a:xfrm>
        </p:spPr>
        <p:txBody>
          <a:bodyPr vert="horz" lIns="91440" tIns="45720" rIns="91440" bIns="45720" rtlCol="0">
            <a:normAutofit/>
          </a:bodyPr>
          <a:lstStyle/>
          <a:p>
            <a:r>
              <a:rPr lang="en-US" dirty="0"/>
              <a:t>Foster-Father of the Son of God, [pray for us.]</a:t>
            </a:r>
          </a:p>
          <a:p>
            <a:r>
              <a:rPr lang="en-US" dirty="0"/>
              <a:t>Zealous Defender of Christ, [pray for us.]</a:t>
            </a:r>
          </a:p>
          <a:p>
            <a:r>
              <a:rPr lang="en-US" dirty="0"/>
              <a:t>Head of the Holy Family, [pray for us.]</a:t>
            </a:r>
          </a:p>
          <a:p>
            <a:r>
              <a:rPr lang="en-US" dirty="0"/>
              <a:t>Joseph, Most Just, [pray for us.]</a:t>
            </a:r>
          </a:p>
          <a:p>
            <a:r>
              <a:rPr lang="en-US" dirty="0"/>
              <a:t>Joseph, Most Chaste, [pray for us.]</a:t>
            </a:r>
          </a:p>
          <a:p>
            <a:r>
              <a:rPr lang="en-US" dirty="0"/>
              <a:t>Joseph, Most Prudent, [pray for us.]</a:t>
            </a:r>
          </a:p>
          <a:p>
            <a:r>
              <a:rPr lang="en-US" dirty="0"/>
              <a:t>Joseph, Most Courageous, [pray for us.]</a:t>
            </a:r>
          </a:p>
        </p:txBody>
      </p:sp>
    </p:spTree>
    <p:extLst>
      <p:ext uri="{BB962C8B-B14F-4D97-AF65-F5344CB8AC3E}">
        <p14:creationId xmlns:p14="http://schemas.microsoft.com/office/powerpoint/2010/main" val="3653907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DE64B415-F99C-4711-A2CE-2F0491B5E2C3}"/>
              </a:ext>
            </a:extLst>
          </p:cNvPr>
          <p:cNvSpPr>
            <a:spLocks noGrp="1"/>
          </p:cNvSpPr>
          <p:nvPr>
            <p:ph type="title"/>
          </p:nvPr>
        </p:nvSpPr>
        <p:spPr>
          <a:xfrm>
            <a:off x="1371599" y="1010097"/>
            <a:ext cx="9486901" cy="1010088"/>
          </a:xfrm>
        </p:spPr>
        <p:txBody>
          <a:bodyPr vert="horz" lIns="91440" tIns="45720" rIns="91440" bIns="45720" rtlCol="0" anchor="b">
            <a:normAutofit/>
          </a:bodyPr>
          <a:lstStyle/>
          <a:p>
            <a:r>
              <a:rPr lang="en-US" sz="3200" b="1" dirty="0"/>
              <a:t>The Litany of St. Joseph</a:t>
            </a:r>
          </a:p>
        </p:txBody>
      </p:sp>
      <p:sp>
        <p:nvSpPr>
          <p:cNvPr id="3" name="Content Placeholder 2">
            <a:extLst>
              <a:ext uri="{FF2B5EF4-FFF2-40B4-BE49-F238E27FC236}">
                <a16:creationId xmlns:a16="http://schemas.microsoft.com/office/drawing/2014/main" id="{53B912B7-E496-4E0C-A322-52E18ED1F0E1}"/>
              </a:ext>
            </a:extLst>
          </p:cNvPr>
          <p:cNvSpPr>
            <a:spLocks noGrp="1"/>
          </p:cNvSpPr>
          <p:nvPr>
            <p:ph sz="half" idx="1"/>
          </p:nvPr>
        </p:nvSpPr>
        <p:spPr>
          <a:xfrm>
            <a:off x="1371600" y="2206257"/>
            <a:ext cx="9486901" cy="3540642"/>
          </a:xfrm>
        </p:spPr>
        <p:txBody>
          <a:bodyPr vert="horz" lIns="91440" tIns="45720" rIns="91440" bIns="45720" rtlCol="0">
            <a:normAutofit/>
          </a:bodyPr>
          <a:lstStyle/>
          <a:p>
            <a:r>
              <a:rPr lang="en-US" dirty="0"/>
              <a:t>Joseph, Most Obedient, [pray for us.]</a:t>
            </a:r>
          </a:p>
          <a:p>
            <a:r>
              <a:rPr lang="en-US" dirty="0"/>
              <a:t>Joseph, Most Faithful, [pray for us.]</a:t>
            </a:r>
          </a:p>
          <a:p>
            <a:r>
              <a:rPr lang="en-US" dirty="0"/>
              <a:t>Mirror of Patience, [pray for us.]</a:t>
            </a:r>
          </a:p>
          <a:p>
            <a:r>
              <a:rPr lang="en-US" dirty="0"/>
              <a:t>Lover of Poverty, [pray for us.]</a:t>
            </a:r>
          </a:p>
          <a:p>
            <a:r>
              <a:rPr lang="en-US" dirty="0"/>
              <a:t>Model of Workmen, [pray for us.]</a:t>
            </a:r>
          </a:p>
          <a:p>
            <a:r>
              <a:rPr lang="en-US" dirty="0"/>
              <a:t>Glory of Domestic Life, [pray for us.]</a:t>
            </a:r>
          </a:p>
          <a:p>
            <a:r>
              <a:rPr lang="en-US" dirty="0"/>
              <a:t>Guardian of Virgins, [pray for us.]</a:t>
            </a:r>
          </a:p>
        </p:txBody>
      </p:sp>
    </p:spTree>
    <p:extLst>
      <p:ext uri="{BB962C8B-B14F-4D97-AF65-F5344CB8AC3E}">
        <p14:creationId xmlns:p14="http://schemas.microsoft.com/office/powerpoint/2010/main" val="738958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DE64B415-F99C-4711-A2CE-2F0491B5E2C3}"/>
              </a:ext>
            </a:extLst>
          </p:cNvPr>
          <p:cNvSpPr>
            <a:spLocks noGrp="1"/>
          </p:cNvSpPr>
          <p:nvPr>
            <p:ph type="title"/>
          </p:nvPr>
        </p:nvSpPr>
        <p:spPr>
          <a:xfrm>
            <a:off x="1371599" y="1010097"/>
            <a:ext cx="9486901" cy="1010088"/>
          </a:xfrm>
        </p:spPr>
        <p:txBody>
          <a:bodyPr vert="horz" lIns="91440" tIns="45720" rIns="91440" bIns="45720" rtlCol="0" anchor="b">
            <a:normAutofit/>
          </a:bodyPr>
          <a:lstStyle/>
          <a:p>
            <a:r>
              <a:rPr lang="en-US" sz="3200" b="1" dirty="0"/>
              <a:t>The Litany of St. Joseph</a:t>
            </a:r>
          </a:p>
        </p:txBody>
      </p:sp>
      <p:sp>
        <p:nvSpPr>
          <p:cNvPr id="3" name="Content Placeholder 2">
            <a:extLst>
              <a:ext uri="{FF2B5EF4-FFF2-40B4-BE49-F238E27FC236}">
                <a16:creationId xmlns:a16="http://schemas.microsoft.com/office/drawing/2014/main" id="{53B912B7-E496-4E0C-A322-52E18ED1F0E1}"/>
              </a:ext>
            </a:extLst>
          </p:cNvPr>
          <p:cNvSpPr>
            <a:spLocks noGrp="1"/>
          </p:cNvSpPr>
          <p:nvPr>
            <p:ph sz="half" idx="1"/>
          </p:nvPr>
        </p:nvSpPr>
        <p:spPr>
          <a:xfrm>
            <a:off x="1371600" y="2206257"/>
            <a:ext cx="9486901" cy="3540642"/>
          </a:xfrm>
        </p:spPr>
        <p:txBody>
          <a:bodyPr vert="horz" lIns="91440" tIns="45720" rIns="91440" bIns="45720" rtlCol="0">
            <a:normAutofit/>
          </a:bodyPr>
          <a:lstStyle/>
          <a:p>
            <a:r>
              <a:rPr lang="en-US" dirty="0"/>
              <a:t>Pillar of Families, [pray for us.]</a:t>
            </a:r>
          </a:p>
          <a:p>
            <a:r>
              <a:rPr lang="en-US" dirty="0"/>
              <a:t>Comfort of the Afflicted, [pray for us.]</a:t>
            </a:r>
          </a:p>
          <a:p>
            <a:r>
              <a:rPr lang="en-US" dirty="0"/>
              <a:t>Hope of the Sick, [pray for us.]</a:t>
            </a:r>
          </a:p>
          <a:p>
            <a:r>
              <a:rPr lang="en-US" dirty="0"/>
              <a:t>Patron of the Dying, [pray for us.]</a:t>
            </a:r>
          </a:p>
          <a:p>
            <a:r>
              <a:rPr lang="en-US" dirty="0"/>
              <a:t>Terror of Demons, [pray for us.]</a:t>
            </a:r>
          </a:p>
          <a:p>
            <a:r>
              <a:rPr lang="en-US" dirty="0"/>
              <a:t>Protector of the Holy Church, [pray for us.]</a:t>
            </a:r>
          </a:p>
          <a:p>
            <a:r>
              <a:rPr lang="en-US" dirty="0"/>
              <a:t>Lamb of God, who takes away the sins of the world, [Spare us, O Lord.]</a:t>
            </a:r>
          </a:p>
        </p:txBody>
      </p:sp>
    </p:spTree>
    <p:extLst>
      <p:ext uri="{BB962C8B-B14F-4D97-AF65-F5344CB8AC3E}">
        <p14:creationId xmlns:p14="http://schemas.microsoft.com/office/powerpoint/2010/main" val="3833655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DE64B415-F99C-4711-A2CE-2F0491B5E2C3}"/>
              </a:ext>
            </a:extLst>
          </p:cNvPr>
          <p:cNvSpPr>
            <a:spLocks noGrp="1"/>
          </p:cNvSpPr>
          <p:nvPr>
            <p:ph type="title"/>
          </p:nvPr>
        </p:nvSpPr>
        <p:spPr>
          <a:xfrm>
            <a:off x="1371599" y="1010097"/>
            <a:ext cx="9486901" cy="1010088"/>
          </a:xfrm>
        </p:spPr>
        <p:txBody>
          <a:bodyPr vert="horz" lIns="91440" tIns="45720" rIns="91440" bIns="45720" rtlCol="0" anchor="b">
            <a:normAutofit/>
          </a:bodyPr>
          <a:lstStyle/>
          <a:p>
            <a:r>
              <a:rPr lang="en-US" sz="3200" b="1" dirty="0"/>
              <a:t>The Litany of St. Joseph</a:t>
            </a:r>
          </a:p>
        </p:txBody>
      </p:sp>
      <p:sp>
        <p:nvSpPr>
          <p:cNvPr id="3" name="Content Placeholder 2">
            <a:extLst>
              <a:ext uri="{FF2B5EF4-FFF2-40B4-BE49-F238E27FC236}">
                <a16:creationId xmlns:a16="http://schemas.microsoft.com/office/drawing/2014/main" id="{53B912B7-E496-4E0C-A322-52E18ED1F0E1}"/>
              </a:ext>
            </a:extLst>
          </p:cNvPr>
          <p:cNvSpPr>
            <a:spLocks noGrp="1"/>
          </p:cNvSpPr>
          <p:nvPr>
            <p:ph sz="half" idx="1"/>
          </p:nvPr>
        </p:nvSpPr>
        <p:spPr>
          <a:xfrm>
            <a:off x="1371600" y="2206257"/>
            <a:ext cx="9486901" cy="3540642"/>
          </a:xfrm>
        </p:spPr>
        <p:txBody>
          <a:bodyPr vert="horz" lIns="91440" tIns="45720" rIns="91440" bIns="45720" rtlCol="0">
            <a:normAutofit lnSpcReduction="10000"/>
          </a:bodyPr>
          <a:lstStyle/>
          <a:p>
            <a:r>
              <a:rPr lang="en-US" dirty="0"/>
              <a:t>Lamb of God, who takes away the sins of the world, [Graciously hear us, O Lord.]</a:t>
            </a:r>
          </a:p>
          <a:p>
            <a:r>
              <a:rPr lang="en-US" dirty="0"/>
              <a:t>Lamb of God, who takes away the sins of the world, [have mercy on us.]</a:t>
            </a:r>
          </a:p>
          <a:p>
            <a:r>
              <a:rPr lang="en-US" dirty="0"/>
              <a:t>He has made him lord of his household, [and prince over all his possessions.]</a:t>
            </a:r>
          </a:p>
          <a:p>
            <a:r>
              <a:rPr lang="en-US" dirty="0"/>
              <a:t>Let us pray. O God, who in your loving providence chose Blessed Joseph to be the spouse of your most Holy Mother, grant us the favor of having him for our intercessor in heaven whom on earth we venerate as our protector. You, who live and reign forever and ever. [Amen.]</a:t>
            </a:r>
          </a:p>
        </p:txBody>
      </p:sp>
    </p:spTree>
    <p:extLst>
      <p:ext uri="{BB962C8B-B14F-4D97-AF65-F5344CB8AC3E}">
        <p14:creationId xmlns:p14="http://schemas.microsoft.com/office/powerpoint/2010/main" val="490159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DE64B415-F99C-4711-A2CE-2F0491B5E2C3}"/>
              </a:ext>
            </a:extLst>
          </p:cNvPr>
          <p:cNvSpPr>
            <a:spLocks noGrp="1"/>
          </p:cNvSpPr>
          <p:nvPr>
            <p:ph type="title"/>
          </p:nvPr>
        </p:nvSpPr>
        <p:spPr>
          <a:xfrm>
            <a:off x="1371599" y="1010097"/>
            <a:ext cx="9486901" cy="1010088"/>
          </a:xfrm>
        </p:spPr>
        <p:txBody>
          <a:bodyPr vert="horz" lIns="91440" tIns="45720" rIns="91440" bIns="45720" rtlCol="0" anchor="b">
            <a:normAutofit/>
          </a:bodyPr>
          <a:lstStyle/>
          <a:p>
            <a:r>
              <a:rPr lang="en-US" sz="3200" b="1" dirty="0"/>
              <a:t>The Litany of St. Joseph</a:t>
            </a:r>
          </a:p>
        </p:txBody>
      </p:sp>
      <p:sp>
        <p:nvSpPr>
          <p:cNvPr id="3" name="Content Placeholder 2">
            <a:extLst>
              <a:ext uri="{FF2B5EF4-FFF2-40B4-BE49-F238E27FC236}">
                <a16:creationId xmlns:a16="http://schemas.microsoft.com/office/drawing/2014/main" id="{53B912B7-E496-4E0C-A322-52E18ED1F0E1}"/>
              </a:ext>
            </a:extLst>
          </p:cNvPr>
          <p:cNvSpPr>
            <a:spLocks noGrp="1"/>
          </p:cNvSpPr>
          <p:nvPr>
            <p:ph sz="half" idx="1"/>
          </p:nvPr>
        </p:nvSpPr>
        <p:spPr>
          <a:xfrm>
            <a:off x="1371600" y="2206257"/>
            <a:ext cx="9486901" cy="3540642"/>
          </a:xfrm>
        </p:spPr>
        <p:txBody>
          <a:bodyPr vert="horz" lIns="91440" tIns="45720" rIns="91440" bIns="45720" rtlCol="0">
            <a:normAutofit lnSpcReduction="10000"/>
          </a:bodyPr>
          <a:lstStyle/>
          <a:p>
            <a:r>
              <a:rPr lang="en-US" dirty="0"/>
              <a:t>Lamb of God, who takes away the sins of the world, [Graciously hear us, O Lord.]</a:t>
            </a:r>
          </a:p>
          <a:p>
            <a:r>
              <a:rPr lang="en-US" dirty="0"/>
              <a:t>Lamb of God, who takes away the sins of the world, [have mercy on us.]</a:t>
            </a:r>
          </a:p>
          <a:p>
            <a:r>
              <a:rPr lang="en-US" dirty="0"/>
              <a:t>He has made him lord of his household, [and prince over all his possessions.]</a:t>
            </a:r>
          </a:p>
          <a:p>
            <a:r>
              <a:rPr lang="en-US" dirty="0"/>
              <a:t>Let us pray. O God, who in your loving providence chose Blessed Joseph to be the spouse of your most Holy Mother, grant us the favor of having him for our intercessor in heaven whom on earth we venerate as our protector. You, who live and reign forever and ever. [Amen.]</a:t>
            </a:r>
          </a:p>
        </p:txBody>
      </p:sp>
    </p:spTree>
    <p:extLst>
      <p:ext uri="{BB962C8B-B14F-4D97-AF65-F5344CB8AC3E}">
        <p14:creationId xmlns:p14="http://schemas.microsoft.com/office/powerpoint/2010/main" val="2835565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50000"/>
            <a:lumOff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DD275-5513-4921-AB6D-0242711F6723}"/>
              </a:ext>
            </a:extLst>
          </p:cNvPr>
          <p:cNvSpPr>
            <a:spLocks noGrp="1"/>
          </p:cNvSpPr>
          <p:nvPr>
            <p:ph type="title"/>
          </p:nvPr>
        </p:nvSpPr>
        <p:spPr>
          <a:xfrm>
            <a:off x="1371600" y="708989"/>
            <a:ext cx="9486900" cy="692426"/>
          </a:xfrm>
        </p:spPr>
        <p:txBody>
          <a:bodyPr/>
          <a:lstStyle/>
          <a:p>
            <a:pPr algn="ctr"/>
            <a:r>
              <a:rPr lang="en-US" b="1" dirty="0"/>
              <a:t>Discussion Questions</a:t>
            </a:r>
          </a:p>
        </p:txBody>
      </p:sp>
      <p:sp>
        <p:nvSpPr>
          <p:cNvPr id="3" name="Content Placeholder 2">
            <a:extLst>
              <a:ext uri="{FF2B5EF4-FFF2-40B4-BE49-F238E27FC236}">
                <a16:creationId xmlns:a16="http://schemas.microsoft.com/office/drawing/2014/main" id="{5C49710A-0263-4040-8CD3-DB83A54E42AA}"/>
              </a:ext>
            </a:extLst>
          </p:cNvPr>
          <p:cNvSpPr>
            <a:spLocks noGrp="1"/>
          </p:cNvSpPr>
          <p:nvPr>
            <p:ph idx="1"/>
          </p:nvPr>
        </p:nvSpPr>
        <p:spPr>
          <a:xfrm>
            <a:off x="1371599" y="1656522"/>
            <a:ext cx="9486901" cy="4515679"/>
          </a:xfrm>
        </p:spPr>
        <p:txBody>
          <a:bodyPr>
            <a:normAutofit/>
          </a:bodyPr>
          <a:lstStyle/>
          <a:p>
            <a:r>
              <a:rPr lang="en-US" dirty="0"/>
              <a:t>Which aspect(s) of the fatherhood of St. Joseph (refer to the seven listed by Pope Francis) do I look forward to as I claim St. Joseph as my spiritual father?</a:t>
            </a:r>
          </a:p>
          <a:p>
            <a:r>
              <a:rPr lang="en-US" dirty="0"/>
              <a:t>What do we know about the character of St. Joseph based on his encounters with the angel of the Lord?</a:t>
            </a:r>
          </a:p>
          <a:p>
            <a:r>
              <a:rPr lang="en-US" dirty="0"/>
              <a:t>Which virtues of St. Joseph do I seek to emulate in my own life?</a:t>
            </a:r>
          </a:p>
          <a:p>
            <a:r>
              <a:rPr lang="en-US" dirty="0"/>
              <a:t>Which titles of St. Joseph found in the Litany to St. Joseph do I find inspiring to me?</a:t>
            </a:r>
          </a:p>
          <a:p>
            <a:r>
              <a:rPr lang="en-US" dirty="0"/>
              <a:t>How will consecrating myself to St. Joseph help me grow in holiness and my relationship with Jesus?</a:t>
            </a:r>
          </a:p>
        </p:txBody>
      </p:sp>
    </p:spTree>
    <p:extLst>
      <p:ext uri="{BB962C8B-B14F-4D97-AF65-F5344CB8AC3E}">
        <p14:creationId xmlns:p14="http://schemas.microsoft.com/office/powerpoint/2010/main" val="123027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50000"/>
            <a:lumOff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05194-E2EC-43D9-9104-2C10A9C347E2}"/>
              </a:ext>
            </a:extLst>
          </p:cNvPr>
          <p:cNvSpPr>
            <a:spLocks noGrp="1"/>
          </p:cNvSpPr>
          <p:nvPr>
            <p:ph type="title"/>
          </p:nvPr>
        </p:nvSpPr>
        <p:spPr/>
        <p:txBody>
          <a:bodyPr/>
          <a:lstStyle/>
          <a:p>
            <a:r>
              <a:rPr lang="en-US" b="1" dirty="0"/>
              <a:t>Why Focus on St. Joseph?</a:t>
            </a:r>
          </a:p>
        </p:txBody>
      </p:sp>
      <p:sp>
        <p:nvSpPr>
          <p:cNvPr id="3" name="Content Placeholder 2">
            <a:extLst>
              <a:ext uri="{FF2B5EF4-FFF2-40B4-BE49-F238E27FC236}">
                <a16:creationId xmlns:a16="http://schemas.microsoft.com/office/drawing/2014/main" id="{0AD5D3E6-4B71-4591-944A-DD2F52F04E37}"/>
              </a:ext>
            </a:extLst>
          </p:cNvPr>
          <p:cNvSpPr>
            <a:spLocks noGrp="1"/>
          </p:cNvSpPr>
          <p:nvPr>
            <p:ph sz="half" idx="1"/>
          </p:nvPr>
        </p:nvSpPr>
        <p:spPr>
          <a:xfrm>
            <a:off x="3530991" y="2057400"/>
            <a:ext cx="5148776" cy="4119563"/>
          </a:xfrm>
        </p:spPr>
        <p:txBody>
          <a:bodyPr/>
          <a:lstStyle/>
          <a:p>
            <a:r>
              <a:rPr lang="en-US" dirty="0"/>
              <a:t>As men, we need men as role models</a:t>
            </a:r>
          </a:p>
          <a:p>
            <a:r>
              <a:rPr lang="en-US" dirty="0"/>
              <a:t>Good fathers are essential</a:t>
            </a:r>
          </a:p>
          <a:p>
            <a:r>
              <a:rPr lang="en-US" dirty="0"/>
              <a:t>St. Joseph was head of the Holy Family</a:t>
            </a:r>
          </a:p>
          <a:p>
            <a:r>
              <a:rPr lang="en-US" dirty="0"/>
              <a:t>Model of protection</a:t>
            </a:r>
          </a:p>
          <a:p>
            <a:r>
              <a:rPr lang="en-US" dirty="0"/>
              <a:t>His protection is needed!</a:t>
            </a:r>
          </a:p>
          <a:p>
            <a:r>
              <a:rPr lang="en-US" dirty="0"/>
              <a:t>His time has come to take a more prominent role</a:t>
            </a:r>
          </a:p>
        </p:txBody>
      </p:sp>
    </p:spTree>
    <p:extLst>
      <p:ext uri="{BB962C8B-B14F-4D97-AF65-F5344CB8AC3E}">
        <p14:creationId xmlns:p14="http://schemas.microsoft.com/office/powerpoint/2010/main" val="2831230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50000"/>
            <a:lumOff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7F781-E509-463A-B2A4-FA28DA015A58}"/>
              </a:ext>
            </a:extLst>
          </p:cNvPr>
          <p:cNvSpPr>
            <a:spLocks noGrp="1"/>
          </p:cNvSpPr>
          <p:nvPr>
            <p:ph type="title"/>
          </p:nvPr>
        </p:nvSpPr>
        <p:spPr/>
        <p:txBody>
          <a:bodyPr>
            <a:normAutofit/>
          </a:bodyPr>
          <a:lstStyle/>
          <a:p>
            <a:pPr algn="ctr"/>
            <a:r>
              <a:rPr lang="en-US" b="1" dirty="0"/>
              <a:t>Timeline of increased focus </a:t>
            </a:r>
            <a:br>
              <a:rPr lang="en-US" b="1" dirty="0"/>
            </a:br>
            <a:r>
              <a:rPr lang="en-US" b="1" dirty="0"/>
              <a:t>on St. Joseph</a:t>
            </a:r>
          </a:p>
        </p:txBody>
      </p:sp>
      <p:sp>
        <p:nvSpPr>
          <p:cNvPr id="3" name="Content Placeholder 2">
            <a:extLst>
              <a:ext uri="{FF2B5EF4-FFF2-40B4-BE49-F238E27FC236}">
                <a16:creationId xmlns:a16="http://schemas.microsoft.com/office/drawing/2014/main" id="{D8679222-9D7F-4790-B73D-D2C20207AA05}"/>
              </a:ext>
            </a:extLst>
          </p:cNvPr>
          <p:cNvSpPr>
            <a:spLocks noGrp="1"/>
          </p:cNvSpPr>
          <p:nvPr>
            <p:ph idx="1"/>
          </p:nvPr>
        </p:nvSpPr>
        <p:spPr/>
        <p:txBody>
          <a:bodyPr/>
          <a:lstStyle/>
          <a:p>
            <a:r>
              <a:rPr lang="en-US" dirty="0"/>
              <a:t>1870 – declared Patron of the Universal Church</a:t>
            </a:r>
          </a:p>
          <a:p>
            <a:r>
              <a:rPr lang="en-US" dirty="0"/>
              <a:t>Pontificate of St. John XXIII – name put in Roman Canon</a:t>
            </a:r>
          </a:p>
          <a:p>
            <a:r>
              <a:rPr lang="en-US" dirty="0"/>
              <a:t>2013 – insertion of his name into all other Eucharistic prayers</a:t>
            </a:r>
          </a:p>
          <a:p>
            <a:r>
              <a:rPr lang="en-US" dirty="0"/>
              <a:t>2020 – a “Year of St. Joseph”</a:t>
            </a:r>
          </a:p>
          <a:p>
            <a:r>
              <a:rPr lang="en-US" dirty="0"/>
              <a:t>2020 – </a:t>
            </a:r>
            <a:r>
              <a:rPr lang="en-US" dirty="0" err="1"/>
              <a:t>Patris</a:t>
            </a:r>
            <a:r>
              <a:rPr lang="en-US" dirty="0"/>
              <a:t> </a:t>
            </a:r>
            <a:r>
              <a:rPr lang="en-US" dirty="0" err="1"/>
              <a:t>Corde</a:t>
            </a:r>
            <a:r>
              <a:rPr lang="en-US" dirty="0"/>
              <a:t> (</a:t>
            </a:r>
            <a:r>
              <a:rPr lang="en-US" i="1" dirty="0"/>
              <a:t>With a Father’s Heart</a:t>
            </a:r>
            <a:r>
              <a:rPr lang="en-US" dirty="0"/>
              <a:t>) apostolic letter</a:t>
            </a:r>
          </a:p>
        </p:txBody>
      </p:sp>
    </p:spTree>
    <p:extLst>
      <p:ext uri="{BB962C8B-B14F-4D97-AF65-F5344CB8AC3E}">
        <p14:creationId xmlns:p14="http://schemas.microsoft.com/office/powerpoint/2010/main" val="334766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50000"/>
            <a:lumOff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7F781-E509-463A-B2A4-FA28DA015A58}"/>
              </a:ext>
            </a:extLst>
          </p:cNvPr>
          <p:cNvSpPr>
            <a:spLocks noGrp="1"/>
          </p:cNvSpPr>
          <p:nvPr>
            <p:ph type="title"/>
          </p:nvPr>
        </p:nvSpPr>
        <p:spPr/>
        <p:txBody>
          <a:bodyPr>
            <a:normAutofit/>
          </a:bodyPr>
          <a:lstStyle/>
          <a:p>
            <a:pPr algn="ctr"/>
            <a:r>
              <a:rPr lang="en-US" b="1" dirty="0"/>
              <a:t>Ways Pope Francis Describes </a:t>
            </a:r>
            <a:br>
              <a:rPr lang="en-US" b="1" dirty="0"/>
            </a:br>
            <a:r>
              <a:rPr lang="en-US" b="1" dirty="0"/>
              <a:t>St. Joseph’s Fatherhood:</a:t>
            </a:r>
          </a:p>
        </p:txBody>
      </p:sp>
      <p:sp>
        <p:nvSpPr>
          <p:cNvPr id="3" name="Content Placeholder 2">
            <a:extLst>
              <a:ext uri="{FF2B5EF4-FFF2-40B4-BE49-F238E27FC236}">
                <a16:creationId xmlns:a16="http://schemas.microsoft.com/office/drawing/2014/main" id="{D8679222-9D7F-4790-B73D-D2C20207AA05}"/>
              </a:ext>
            </a:extLst>
          </p:cNvPr>
          <p:cNvSpPr>
            <a:spLocks noGrp="1"/>
          </p:cNvSpPr>
          <p:nvPr>
            <p:ph idx="1"/>
          </p:nvPr>
        </p:nvSpPr>
        <p:spPr>
          <a:xfrm>
            <a:off x="3699803" y="2254103"/>
            <a:ext cx="7158697" cy="3918098"/>
          </a:xfrm>
        </p:spPr>
        <p:txBody>
          <a:bodyPr/>
          <a:lstStyle/>
          <a:p>
            <a:r>
              <a:rPr lang="en-US" dirty="0"/>
              <a:t>BELOVED</a:t>
            </a:r>
          </a:p>
          <a:p>
            <a:r>
              <a:rPr lang="en-US" dirty="0"/>
              <a:t>TENDER and LOVING</a:t>
            </a:r>
          </a:p>
          <a:p>
            <a:r>
              <a:rPr lang="en-US" dirty="0"/>
              <a:t>OBEDIENT</a:t>
            </a:r>
          </a:p>
          <a:p>
            <a:r>
              <a:rPr lang="en-US" dirty="0"/>
              <a:t>ACCEPTING</a:t>
            </a:r>
          </a:p>
          <a:p>
            <a:r>
              <a:rPr lang="en-US" dirty="0"/>
              <a:t>CREATIVELY COURAGEOUS</a:t>
            </a:r>
          </a:p>
          <a:p>
            <a:r>
              <a:rPr lang="en-US" dirty="0"/>
              <a:t>WORKING</a:t>
            </a:r>
          </a:p>
          <a:p>
            <a:r>
              <a:rPr lang="en-US" dirty="0"/>
              <a:t>IN THE SHADOWS</a:t>
            </a:r>
          </a:p>
        </p:txBody>
      </p:sp>
    </p:spTree>
    <p:extLst>
      <p:ext uri="{BB962C8B-B14F-4D97-AF65-F5344CB8AC3E}">
        <p14:creationId xmlns:p14="http://schemas.microsoft.com/office/powerpoint/2010/main" val="1028669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0103171-0BA0-4AF0-AF05-04AFA1A4A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St. Joseph and Baby Jesus">
            <a:extLst>
              <a:ext uri="{FF2B5EF4-FFF2-40B4-BE49-F238E27FC236}">
                <a16:creationId xmlns:a16="http://schemas.microsoft.com/office/drawing/2014/main" id="{158A6AB4-68A0-4D0E-9C36-B0E8EEE862A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000" r="-2" b="-2"/>
          <a:stretch/>
        </p:blipFill>
        <p:spPr bwMode="auto">
          <a:xfrm>
            <a:off x="20" y="10"/>
            <a:ext cx="4762480" cy="685798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128B901-D4EA-4C4D-A150-23D2A6DEC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9459" y="1"/>
            <a:ext cx="7482541"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A760B08A-B322-4C79-AB6D-7E4246352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685800"/>
            <a:ext cx="6099101" cy="5486400"/>
          </a:xfrm>
          <a:prstGeom prst="rect">
            <a:avLst/>
          </a:prstGeom>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DBE91-6D73-4FD5-BA5C-4BEACD9B75FB}"/>
              </a:ext>
            </a:extLst>
          </p:cNvPr>
          <p:cNvSpPr>
            <a:spLocks noGrp="1"/>
          </p:cNvSpPr>
          <p:nvPr>
            <p:ph type="title"/>
          </p:nvPr>
        </p:nvSpPr>
        <p:spPr>
          <a:xfrm>
            <a:off x="5685837" y="1888587"/>
            <a:ext cx="5467350" cy="1540413"/>
          </a:xfrm>
        </p:spPr>
        <p:txBody>
          <a:bodyPr vert="horz" lIns="91440" tIns="45720" rIns="91440" bIns="45720" rtlCol="0" anchor="b">
            <a:normAutofit/>
          </a:bodyPr>
          <a:lstStyle/>
          <a:p>
            <a:pPr algn="ctr"/>
            <a:r>
              <a:rPr lang="en-US" sz="4800" b="1" kern="1200" cap="all" spc="300" baseline="0" dirty="0">
                <a:solidFill>
                  <a:schemeClr val="tx2"/>
                </a:solidFill>
                <a:latin typeface="+mj-lt"/>
                <a:ea typeface="+mj-ea"/>
                <a:cs typeface="+mj-cs"/>
              </a:rPr>
              <a:t>Consecration to St. JOseph</a:t>
            </a:r>
          </a:p>
        </p:txBody>
      </p:sp>
      <p:sp>
        <p:nvSpPr>
          <p:cNvPr id="4" name="TextBox 3">
            <a:extLst>
              <a:ext uri="{FF2B5EF4-FFF2-40B4-BE49-F238E27FC236}">
                <a16:creationId xmlns:a16="http://schemas.microsoft.com/office/drawing/2014/main" id="{A217AA96-B367-4A74-8A52-5970759843C9}"/>
              </a:ext>
            </a:extLst>
          </p:cNvPr>
          <p:cNvSpPr txBox="1"/>
          <p:nvPr/>
        </p:nvSpPr>
        <p:spPr>
          <a:xfrm>
            <a:off x="5880294" y="3784208"/>
            <a:ext cx="5078437" cy="1569660"/>
          </a:xfrm>
          <a:prstGeom prst="rect">
            <a:avLst/>
          </a:prstGeom>
          <a:noFill/>
        </p:spPr>
        <p:txBody>
          <a:bodyPr wrap="square" rtlCol="0">
            <a:spAutoFit/>
          </a:bodyPr>
          <a:lstStyle/>
          <a:p>
            <a:pPr algn="ctr"/>
            <a:r>
              <a:rPr lang="en-US" sz="2400" i="1" dirty="0">
                <a:latin typeface="+mj-lt"/>
              </a:rPr>
              <a:t>When God wishes to raise a soul to greater  heights, he unites it to St. Joseph by giving it a strong love for the good saint. </a:t>
            </a:r>
          </a:p>
          <a:p>
            <a:pPr algn="ctr"/>
            <a:r>
              <a:rPr lang="en-US" sz="2400" i="1" dirty="0">
                <a:latin typeface="+mj-lt"/>
              </a:rPr>
              <a:t> -St. Peter Julian </a:t>
            </a:r>
            <a:r>
              <a:rPr lang="en-US" sz="2400" i="1" dirty="0" err="1">
                <a:latin typeface="+mj-lt"/>
              </a:rPr>
              <a:t>Eymard</a:t>
            </a:r>
            <a:endParaRPr lang="en-US" sz="2400" i="1" dirty="0">
              <a:latin typeface="+mj-lt"/>
            </a:endParaRPr>
          </a:p>
        </p:txBody>
      </p:sp>
    </p:spTree>
    <p:extLst>
      <p:ext uri="{BB962C8B-B14F-4D97-AF65-F5344CB8AC3E}">
        <p14:creationId xmlns:p14="http://schemas.microsoft.com/office/powerpoint/2010/main" val="1592654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7C478F1-26B5-44C9-823B-523B85B11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40C27F-EF5E-4F5E-8FEC-2894B70FC1D5}"/>
              </a:ext>
            </a:extLst>
          </p:cNvPr>
          <p:cNvSpPr>
            <a:spLocks noGrp="1"/>
          </p:cNvSpPr>
          <p:nvPr>
            <p:ph type="title"/>
          </p:nvPr>
        </p:nvSpPr>
        <p:spPr>
          <a:xfrm>
            <a:off x="728296" y="1037494"/>
            <a:ext cx="3305908" cy="3046228"/>
          </a:xfrm>
        </p:spPr>
        <p:txBody>
          <a:bodyPr vert="horz" lIns="91440" tIns="45720" rIns="91440" bIns="45720" rtlCol="0" anchor="b">
            <a:normAutofit/>
          </a:bodyPr>
          <a:lstStyle/>
          <a:p>
            <a:pPr algn="ctr"/>
            <a:r>
              <a:rPr lang="en-US" sz="3600" b="1" kern="1200" cap="all" spc="300" baseline="0" dirty="0">
                <a:solidFill>
                  <a:schemeClr val="bg2"/>
                </a:solidFill>
                <a:latin typeface="+mj-lt"/>
                <a:ea typeface="+mj-ea"/>
                <a:cs typeface="+mj-cs"/>
              </a:rPr>
              <a:t>St. Joseph in Sacred Scripture</a:t>
            </a:r>
          </a:p>
        </p:txBody>
      </p:sp>
      <p:pic>
        <p:nvPicPr>
          <p:cNvPr id="3074" name="Picture 2" descr="See the source image">
            <a:extLst>
              <a:ext uri="{FF2B5EF4-FFF2-40B4-BE49-F238E27FC236}">
                <a16:creationId xmlns:a16="http://schemas.microsoft.com/office/drawing/2014/main" id="{D9AC2C6E-4249-4C48-AD37-213BA511E3B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3195"/>
          <a:stretch/>
        </p:blipFill>
        <p:spPr bwMode="auto">
          <a:xfrm>
            <a:off x="6553213" y="685801"/>
            <a:ext cx="3809974" cy="54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586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50000"/>
            <a:lumOff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1A397-D93C-43BB-908E-73710808C04F}"/>
              </a:ext>
            </a:extLst>
          </p:cNvPr>
          <p:cNvSpPr>
            <a:spLocks noGrp="1"/>
          </p:cNvSpPr>
          <p:nvPr>
            <p:ph type="ctrTitle"/>
          </p:nvPr>
        </p:nvSpPr>
        <p:spPr>
          <a:xfrm>
            <a:off x="2057400" y="685801"/>
            <a:ext cx="8115300" cy="1311811"/>
          </a:xfrm>
        </p:spPr>
        <p:txBody>
          <a:bodyPr/>
          <a:lstStyle/>
          <a:p>
            <a:r>
              <a:rPr lang="en-US" b="1" dirty="0"/>
              <a:t>The Annunciation of St. Joseph (Matthew 1:18-25)</a:t>
            </a:r>
          </a:p>
        </p:txBody>
      </p:sp>
      <p:sp>
        <p:nvSpPr>
          <p:cNvPr id="3" name="Subtitle 2">
            <a:extLst>
              <a:ext uri="{FF2B5EF4-FFF2-40B4-BE49-F238E27FC236}">
                <a16:creationId xmlns:a16="http://schemas.microsoft.com/office/drawing/2014/main" id="{30D3B02E-DD74-4C8D-BC82-10071CCFE115}"/>
              </a:ext>
            </a:extLst>
          </p:cNvPr>
          <p:cNvSpPr>
            <a:spLocks noGrp="1"/>
          </p:cNvSpPr>
          <p:nvPr>
            <p:ph type="subTitle" idx="1"/>
          </p:nvPr>
        </p:nvSpPr>
        <p:spPr>
          <a:xfrm>
            <a:off x="703385" y="2166425"/>
            <a:ext cx="10564837" cy="4005775"/>
          </a:xfrm>
        </p:spPr>
        <p:txBody>
          <a:bodyPr>
            <a:noAutofit/>
          </a:bodyPr>
          <a:lstStyle/>
          <a:p>
            <a:r>
              <a:rPr lang="en-US" dirty="0"/>
              <a:t>Now the birth of Jesus the Messiah took place in this way. When his mother Mary had been engaged to Joseph, but before they lived together, she was found to be with child from the Holy Spirit. Her husband Joseph, being a righteous man and unwilling to expose her to public disgrace, planned to dismiss her quietly. But just when he had resolved to do this, an angel of the Lord appeared to him in a dream and said, “Joseph, son of David, do not be afraid to take Mary as your wife, for the child conceived in her is from the Holy Spirit. She will bear a son, and you are to name him Jesus, for he will save his people form their sins.” All this took place to fulfill what had been spoken by the Lord through the prophet: “Look, the virgin shall conceive and bear a son, and they shall name him Emmanuel,” which means “God is with us”. When Joseph awoke from sleep, he did as the angel of the Lord commanded him; he took her as his wife, but had no marital relations with her until she had borne a son, and he named him Jesus.</a:t>
            </a:r>
          </a:p>
        </p:txBody>
      </p:sp>
    </p:spTree>
    <p:extLst>
      <p:ext uri="{BB962C8B-B14F-4D97-AF65-F5344CB8AC3E}">
        <p14:creationId xmlns:p14="http://schemas.microsoft.com/office/powerpoint/2010/main" val="3820020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50000"/>
            <a:lumOff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1A397-D93C-43BB-908E-73710808C04F}"/>
              </a:ext>
            </a:extLst>
          </p:cNvPr>
          <p:cNvSpPr>
            <a:spLocks noGrp="1"/>
          </p:cNvSpPr>
          <p:nvPr>
            <p:ph type="ctrTitle"/>
          </p:nvPr>
        </p:nvSpPr>
        <p:spPr>
          <a:xfrm>
            <a:off x="1041009" y="685801"/>
            <a:ext cx="10100603" cy="1311811"/>
          </a:xfrm>
        </p:spPr>
        <p:txBody>
          <a:bodyPr>
            <a:normAutofit/>
          </a:bodyPr>
          <a:lstStyle/>
          <a:p>
            <a:r>
              <a:rPr lang="en-US" b="1" dirty="0"/>
              <a:t>The Commands of the angel of the Lord (Matthew 2:13-14; 19-21)</a:t>
            </a:r>
          </a:p>
        </p:txBody>
      </p:sp>
      <p:sp>
        <p:nvSpPr>
          <p:cNvPr id="3" name="Subtitle 2">
            <a:extLst>
              <a:ext uri="{FF2B5EF4-FFF2-40B4-BE49-F238E27FC236}">
                <a16:creationId xmlns:a16="http://schemas.microsoft.com/office/drawing/2014/main" id="{30D3B02E-DD74-4C8D-BC82-10071CCFE115}"/>
              </a:ext>
            </a:extLst>
          </p:cNvPr>
          <p:cNvSpPr>
            <a:spLocks noGrp="1"/>
          </p:cNvSpPr>
          <p:nvPr>
            <p:ph type="subTitle" idx="1"/>
          </p:nvPr>
        </p:nvSpPr>
        <p:spPr>
          <a:xfrm>
            <a:off x="1603717" y="2166425"/>
            <a:ext cx="8932985" cy="4005775"/>
          </a:xfrm>
        </p:spPr>
        <p:txBody>
          <a:bodyPr>
            <a:noAutofit/>
          </a:bodyPr>
          <a:lstStyle/>
          <a:p>
            <a:r>
              <a:rPr lang="en-US" dirty="0"/>
              <a:t>And after they had gone away, behold, an Angel of the Lord appeared in sleep to Joseph, saying: “Rise up, and take the boy and his mother, and flee into Egypt. And remain there until I tell you. For it will happen that Herod will seek the boy to destroy him.” And getting up, he took the boy and his mother by night, and withdrew into Egypt. Then, when Herod had passed away, behold, an Angel of the Lord appeared in sleep to Joseph in Egypt, saying: “Rise up, and take the boy and his  mother, and go into the land of Israel. For those who were seeking the life of the boy have passed away.” And rising up, he took the boy and his mother, and he went into the land of Israel.</a:t>
            </a:r>
          </a:p>
        </p:txBody>
      </p:sp>
    </p:spTree>
    <p:extLst>
      <p:ext uri="{BB962C8B-B14F-4D97-AF65-F5344CB8AC3E}">
        <p14:creationId xmlns:p14="http://schemas.microsoft.com/office/powerpoint/2010/main" val="1607655302"/>
      </p:ext>
    </p:extLst>
  </p:cSld>
  <p:clrMapOvr>
    <a:masterClrMapping/>
  </p:clrMapOvr>
</p:sld>
</file>

<file path=ppt/theme/theme1.xml><?xml version="1.0" encoding="utf-8"?>
<a:theme xmlns:a="http://schemas.openxmlformats.org/drawingml/2006/main" name="ClassicFrameVTI">
  <a:themeElements>
    <a:clrScheme name="AnalogousFromRegularSeed_2SEEDS">
      <a:dk1>
        <a:srgbClr val="000000"/>
      </a:dk1>
      <a:lt1>
        <a:srgbClr val="FFFFFF"/>
      </a:lt1>
      <a:dk2>
        <a:srgbClr val="412D24"/>
      </a:dk2>
      <a:lt2>
        <a:srgbClr val="E8E5E2"/>
      </a:lt2>
      <a:accent1>
        <a:srgbClr val="3B7FB1"/>
      </a:accent1>
      <a:accent2>
        <a:srgbClr val="46B2B3"/>
      </a:accent2>
      <a:accent3>
        <a:srgbClr val="4D5FC3"/>
      </a:accent3>
      <a:accent4>
        <a:srgbClr val="B13C3B"/>
      </a:accent4>
      <a:accent5>
        <a:srgbClr val="C37F4D"/>
      </a:accent5>
      <a:accent6>
        <a:srgbClr val="B19F3B"/>
      </a:accent6>
      <a:hlink>
        <a:srgbClr val="B7713D"/>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docProps/app.xml><?xml version="1.0" encoding="utf-8"?>
<Properties xmlns="http://schemas.openxmlformats.org/officeDocument/2006/extended-properties" xmlns:vt="http://schemas.openxmlformats.org/officeDocument/2006/docPropsVTypes">
  <TotalTime>58</TotalTime>
  <Words>2285</Words>
  <Application>Microsoft Office PowerPoint</Application>
  <PresentationFormat>Widescreen</PresentationFormat>
  <Paragraphs>165</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Gill Sans MT</vt:lpstr>
      <vt:lpstr>Goudy Old Style</vt:lpstr>
      <vt:lpstr>ClassicFrameVTI</vt:lpstr>
      <vt:lpstr>St. Joseph</vt:lpstr>
      <vt:lpstr>Opening prayer to St. Joseph  (composed by St. Francis de sales) </vt:lpstr>
      <vt:lpstr>Why Focus on St. Joseph?</vt:lpstr>
      <vt:lpstr>Timeline of increased focus  on St. Joseph</vt:lpstr>
      <vt:lpstr>Ways Pope Francis Describes  St. Joseph’s Fatherhood:</vt:lpstr>
      <vt:lpstr>Consecration to St. JOseph</vt:lpstr>
      <vt:lpstr>St. Joseph in Sacred Scripture</vt:lpstr>
      <vt:lpstr>The Annunciation of St. Joseph (Matthew 1:18-25)</vt:lpstr>
      <vt:lpstr>The Commands of the angel of the Lord (Matthew 2:13-14; 19-21)</vt:lpstr>
      <vt:lpstr>The Litany of St. Joseph</vt:lpstr>
      <vt:lpstr>The Litany of St. Joseph</vt:lpstr>
      <vt:lpstr>The Litany of St. Joseph</vt:lpstr>
      <vt:lpstr>The Litany of St. Joseph</vt:lpstr>
      <vt:lpstr>The Litany of St. Joseph</vt:lpstr>
      <vt:lpstr>The Litany of St. Joseph</vt:lpstr>
      <vt:lpstr>The Litany of St. Joseph</vt:lpstr>
      <vt:lpstr>Virtues of St. Joseph</vt:lpstr>
      <vt:lpstr>Terror of Demons</vt:lpstr>
      <vt:lpstr>Terror of Demons</vt:lpstr>
      <vt:lpstr>RESOURCES</vt:lpstr>
      <vt:lpstr>The Litany of St. Joseph</vt:lpstr>
      <vt:lpstr>The Litany of St. Joseph</vt:lpstr>
      <vt:lpstr>The Litany of St. Joseph</vt:lpstr>
      <vt:lpstr>The Litany of St. Joseph</vt:lpstr>
      <vt:lpstr>The Litany of St. Joseph</vt:lpstr>
      <vt:lpstr>The Litany of St. Joseph</vt:lpstr>
      <vt:lpstr>The Litany of St. Joseph</vt:lpstr>
      <vt:lpstr>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Joseph</dc:title>
  <dc:creator>Tremblay, Katie (AOD-CHN)</dc:creator>
  <cp:lastModifiedBy>Buersmeyer, Fr. David</cp:lastModifiedBy>
  <cp:revision>4</cp:revision>
  <dcterms:created xsi:type="dcterms:W3CDTF">2021-03-16T17:46:50Z</dcterms:created>
  <dcterms:modified xsi:type="dcterms:W3CDTF">2021-03-26T19:35:14Z</dcterms:modified>
</cp:coreProperties>
</file>